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1"/>
  </p:notesMasterIdLst>
  <p:sldIdLst>
    <p:sldId id="256" r:id="rId5"/>
    <p:sldId id="300" r:id="rId6"/>
    <p:sldId id="257" r:id="rId7"/>
    <p:sldId id="442" r:id="rId8"/>
    <p:sldId id="462" r:id="rId9"/>
    <p:sldId id="461" r:id="rId10"/>
    <p:sldId id="474" r:id="rId11"/>
    <p:sldId id="484" r:id="rId12"/>
    <p:sldId id="485" r:id="rId13"/>
    <p:sldId id="486" r:id="rId14"/>
    <p:sldId id="487" r:id="rId15"/>
    <p:sldId id="463" r:id="rId16"/>
    <p:sldId id="464" r:id="rId17"/>
    <p:sldId id="490" r:id="rId18"/>
    <p:sldId id="491" r:id="rId19"/>
    <p:sldId id="492" r:id="rId20"/>
    <p:sldId id="493" r:id="rId21"/>
    <p:sldId id="494" r:id="rId22"/>
    <p:sldId id="495" r:id="rId23"/>
    <p:sldId id="488" r:id="rId24"/>
    <p:sldId id="489" r:id="rId25"/>
    <p:sldId id="465" r:id="rId26"/>
    <p:sldId id="466" r:id="rId27"/>
    <p:sldId id="473" r:id="rId28"/>
    <p:sldId id="475" r:id="rId29"/>
    <p:sldId id="476" r:id="rId30"/>
    <p:sldId id="477" r:id="rId31"/>
    <p:sldId id="460" r:id="rId32"/>
    <p:sldId id="496" r:id="rId33"/>
    <p:sldId id="443" r:id="rId34"/>
    <p:sldId id="444" r:id="rId35"/>
    <p:sldId id="500" r:id="rId36"/>
    <p:sldId id="501" r:id="rId37"/>
    <p:sldId id="504" r:id="rId38"/>
    <p:sldId id="502" r:id="rId39"/>
    <p:sldId id="503" r:id="rId40"/>
    <p:sldId id="505" r:id="rId41"/>
    <p:sldId id="497" r:id="rId42"/>
    <p:sldId id="499" r:id="rId43"/>
    <p:sldId id="506" r:id="rId44"/>
    <p:sldId id="498" r:id="rId45"/>
    <p:sldId id="445" r:id="rId46"/>
    <p:sldId id="451" r:id="rId47"/>
    <p:sldId id="467" r:id="rId48"/>
    <p:sldId id="468" r:id="rId49"/>
    <p:sldId id="469" r:id="rId50"/>
    <p:sldId id="470" r:id="rId51"/>
    <p:sldId id="471" r:id="rId52"/>
    <p:sldId id="472" r:id="rId53"/>
    <p:sldId id="447" r:id="rId54"/>
    <p:sldId id="448" r:id="rId55"/>
    <p:sldId id="449" r:id="rId56"/>
    <p:sldId id="450" r:id="rId57"/>
    <p:sldId id="478" r:id="rId58"/>
    <p:sldId id="480" r:id="rId59"/>
    <p:sldId id="479" r:id="rId60"/>
    <p:sldId id="483" r:id="rId61"/>
    <p:sldId id="481" r:id="rId62"/>
    <p:sldId id="482" r:id="rId63"/>
    <p:sldId id="452" r:id="rId64"/>
    <p:sldId id="446" r:id="rId65"/>
    <p:sldId id="507" r:id="rId66"/>
    <p:sldId id="508" r:id="rId67"/>
    <p:sldId id="453" r:id="rId68"/>
    <p:sldId id="454" r:id="rId69"/>
    <p:sldId id="509" r:id="rId70"/>
    <p:sldId id="455" r:id="rId71"/>
    <p:sldId id="456" r:id="rId72"/>
    <p:sldId id="457" r:id="rId73"/>
    <p:sldId id="515" r:id="rId74"/>
    <p:sldId id="517" r:id="rId75"/>
    <p:sldId id="518" r:id="rId76"/>
    <p:sldId id="523" r:id="rId77"/>
    <p:sldId id="525" r:id="rId78"/>
    <p:sldId id="526" r:id="rId79"/>
    <p:sldId id="519" r:id="rId80"/>
    <p:sldId id="521" r:id="rId81"/>
    <p:sldId id="520" r:id="rId82"/>
    <p:sldId id="522" r:id="rId83"/>
    <p:sldId id="514" r:id="rId84"/>
    <p:sldId id="527" r:id="rId85"/>
    <p:sldId id="511" r:id="rId86"/>
    <p:sldId id="513" r:id="rId87"/>
    <p:sldId id="512" r:id="rId88"/>
    <p:sldId id="510" r:id="rId89"/>
    <p:sldId id="346" r:id="rId90"/>
  </p:sldIdLst>
  <p:sldSz cx="9144000" cy="6858000" type="screen4x3"/>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F1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95226" autoAdjust="0"/>
  </p:normalViewPr>
  <p:slideViewPr>
    <p:cSldViewPr snapToGrid="0">
      <p:cViewPr varScale="1">
        <p:scale>
          <a:sx n="82" d="100"/>
          <a:sy n="82" d="100"/>
        </p:scale>
        <p:origin x="1253" y="58"/>
      </p:cViewPr>
      <p:guideLst/>
    </p:cSldViewPr>
  </p:slideViewPr>
  <p:outlineViewPr>
    <p:cViewPr>
      <p:scale>
        <a:sx n="33" d="100"/>
        <a:sy n="33" d="100"/>
      </p:scale>
      <p:origin x="0" y="-1742"/>
    </p:cViewPr>
  </p:outlineViewPr>
  <p:notesTextViewPr>
    <p:cViewPr>
      <p:scale>
        <a:sx n="1" d="1"/>
        <a:sy n="1" d="1"/>
      </p:scale>
      <p:origin x="0" y="0"/>
    </p:cViewPr>
  </p:notesTextViewPr>
  <p:notesViewPr>
    <p:cSldViewPr snapToGrid="0">
      <p:cViewPr varScale="1">
        <p:scale>
          <a:sx n="59" d="100"/>
          <a:sy n="59" d="100"/>
        </p:scale>
        <p:origin x="3293" y="8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tableStyles" Target="tableStyle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101ACF82-87F2-4D3F-9C6D-928ED91149ED}" type="datetimeFigureOut">
              <a:rPr lang="en-GB" smtClean="0"/>
              <a:t>06/05/2021</a:t>
            </a:fld>
            <a:endParaRPr lang="en-GB"/>
          </a:p>
        </p:txBody>
      </p:sp>
      <p:sp>
        <p:nvSpPr>
          <p:cNvPr id="4" name="Slide Image Placeholder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3229B76E-8AB9-44F1-B89D-7C1C06A6AE68}" type="slidenum">
              <a:rPr lang="en-GB" smtClean="0"/>
              <a:t>‹#›</a:t>
            </a:fld>
            <a:endParaRPr lang="en-GB"/>
          </a:p>
        </p:txBody>
      </p:sp>
    </p:spTree>
    <p:extLst>
      <p:ext uri="{BB962C8B-B14F-4D97-AF65-F5344CB8AC3E}">
        <p14:creationId xmlns:p14="http://schemas.microsoft.com/office/powerpoint/2010/main" val="156532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8" Type="http://schemas.openxmlformats.org/officeDocument/2006/relationships/hyperlink" Target="https://en.wikipedia.org/wiki/Bayamo" TargetMode="External"/><Relationship Id="rId3" Type="http://schemas.openxmlformats.org/officeDocument/2006/relationships/hyperlink" Target="https://en.wikipedia.org/wiki/National_anthem" TargetMode="External"/><Relationship Id="rId7" Type="http://schemas.openxmlformats.org/officeDocument/2006/relationships/hyperlink" Target="https://en.wikipedia.org/wiki/Perucho_Figueredo" TargetMode="External"/><Relationship Id="rId2" Type="http://schemas.openxmlformats.org/officeDocument/2006/relationships/slide" Target="../slides/slide46.xml"/><Relationship Id="rId1" Type="http://schemas.openxmlformats.org/officeDocument/2006/relationships/notesMaster" Target="../notesMasters/notesMaster1.xml"/><Relationship Id="rId6" Type="http://schemas.openxmlformats.org/officeDocument/2006/relationships/hyperlink" Target="https://es.wikipedia.org/wiki/Toma_de_Bayamo" TargetMode="External"/><Relationship Id="rId5" Type="http://schemas.openxmlformats.org/officeDocument/2006/relationships/hyperlink" Target="https://en.wikipedia.org/w/index.php?title=Battle_of_Bayamo&amp;action=edit&amp;redlink=1" TargetMode="External"/><Relationship Id="rId4" Type="http://schemas.openxmlformats.org/officeDocument/2006/relationships/hyperlink" Target="https://en.wikipedia.org/wiki/Cuba"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1</a:t>
            </a:fld>
            <a:endParaRPr lang="en-GB"/>
          </a:p>
        </p:txBody>
      </p:sp>
    </p:spTree>
    <p:extLst>
      <p:ext uri="{BB962C8B-B14F-4D97-AF65-F5344CB8AC3E}">
        <p14:creationId xmlns:p14="http://schemas.microsoft.com/office/powerpoint/2010/main" val="1933233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10</a:t>
            </a:fld>
            <a:endParaRPr lang="en-GB"/>
          </a:p>
        </p:txBody>
      </p:sp>
    </p:spTree>
    <p:extLst>
      <p:ext uri="{BB962C8B-B14F-4D97-AF65-F5344CB8AC3E}">
        <p14:creationId xmlns:p14="http://schemas.microsoft.com/office/powerpoint/2010/main" val="2690631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11</a:t>
            </a:fld>
            <a:endParaRPr lang="en-GB"/>
          </a:p>
        </p:txBody>
      </p:sp>
    </p:spTree>
    <p:extLst>
      <p:ext uri="{BB962C8B-B14F-4D97-AF65-F5344CB8AC3E}">
        <p14:creationId xmlns:p14="http://schemas.microsoft.com/office/powerpoint/2010/main" val="3113436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12</a:t>
            </a:fld>
            <a:endParaRPr lang="en-GB"/>
          </a:p>
        </p:txBody>
      </p:sp>
    </p:spTree>
    <p:extLst>
      <p:ext uri="{BB962C8B-B14F-4D97-AF65-F5344CB8AC3E}">
        <p14:creationId xmlns:p14="http://schemas.microsoft.com/office/powerpoint/2010/main" val="710111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13</a:t>
            </a:fld>
            <a:endParaRPr lang="en-GB"/>
          </a:p>
        </p:txBody>
      </p:sp>
    </p:spTree>
    <p:extLst>
      <p:ext uri="{BB962C8B-B14F-4D97-AF65-F5344CB8AC3E}">
        <p14:creationId xmlns:p14="http://schemas.microsoft.com/office/powerpoint/2010/main" val="1712650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14</a:t>
            </a:fld>
            <a:endParaRPr lang="en-GB"/>
          </a:p>
        </p:txBody>
      </p:sp>
    </p:spTree>
    <p:extLst>
      <p:ext uri="{BB962C8B-B14F-4D97-AF65-F5344CB8AC3E}">
        <p14:creationId xmlns:p14="http://schemas.microsoft.com/office/powerpoint/2010/main" val="3352745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15</a:t>
            </a:fld>
            <a:endParaRPr lang="en-GB"/>
          </a:p>
        </p:txBody>
      </p:sp>
    </p:spTree>
    <p:extLst>
      <p:ext uri="{BB962C8B-B14F-4D97-AF65-F5344CB8AC3E}">
        <p14:creationId xmlns:p14="http://schemas.microsoft.com/office/powerpoint/2010/main" val="174448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16</a:t>
            </a:fld>
            <a:endParaRPr lang="en-GB"/>
          </a:p>
        </p:txBody>
      </p:sp>
    </p:spTree>
    <p:extLst>
      <p:ext uri="{BB962C8B-B14F-4D97-AF65-F5344CB8AC3E}">
        <p14:creationId xmlns:p14="http://schemas.microsoft.com/office/powerpoint/2010/main" val="823648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3239" y="4822269"/>
            <a:ext cx="6181685" cy="3945493"/>
          </a:xfrm>
        </p:spPr>
        <p:txBody>
          <a:bodyPr/>
          <a:lstStyle/>
          <a:p>
            <a:r>
              <a:rPr lang="en-GB" dirty="0"/>
              <a:t>The street was named after the operation to airlift the entire community of more than 40,000 Yemenite Jews to Israel in 1949-1950. Officially code-named "Wings of Eagles" (though colloquially referred to as "Operation Magic Carpet"), this operation was named after the Biblical description of God taking the Israelites out of Egypt and protecting them through their wanderings in the desert "on eagles' wings" (Exodus 19:4). The land on which </a:t>
            </a:r>
            <a:r>
              <a:rPr lang="en-GB" dirty="0" err="1"/>
              <a:t>Kanfei</a:t>
            </a:r>
            <a:r>
              <a:rPr lang="en-GB" dirty="0"/>
              <a:t> </a:t>
            </a:r>
            <a:r>
              <a:rPr lang="en-GB" dirty="0" err="1"/>
              <a:t>Nesharim</a:t>
            </a:r>
            <a:r>
              <a:rPr lang="en-GB" dirty="0"/>
              <a:t> Street lies was originally a dirt road leading out of </a:t>
            </a:r>
            <a:r>
              <a:rPr lang="en-GB" dirty="0" err="1"/>
              <a:t>Givat</a:t>
            </a:r>
            <a:r>
              <a:rPr lang="en-GB" dirty="0"/>
              <a:t> </a:t>
            </a:r>
            <a:r>
              <a:rPr lang="en-GB" dirty="0" err="1"/>
              <a:t>Shaul</a:t>
            </a:r>
            <a:r>
              <a:rPr lang="en-GB" dirty="0"/>
              <a:t> toward a cluster of Arab villages on the western perimeter of Jerusalem. During the Arab siege of Jerusalem, when convoys were often attacked on the Tel Aviv-Jerusalem highway, the back roads from Tel Aviv — like the one leading to </a:t>
            </a:r>
            <a:r>
              <a:rPr lang="en-GB" dirty="0" err="1"/>
              <a:t>Givat</a:t>
            </a:r>
            <a:r>
              <a:rPr lang="en-GB" dirty="0"/>
              <a:t> </a:t>
            </a:r>
            <a:r>
              <a:rPr lang="en-GB" dirty="0" err="1"/>
              <a:t>Shaul</a:t>
            </a:r>
            <a:r>
              <a:rPr lang="en-GB" dirty="0"/>
              <a:t> — became crucially important. In late 1946, the </a:t>
            </a:r>
            <a:r>
              <a:rPr lang="en-GB" dirty="0" err="1"/>
              <a:t>Haganah</a:t>
            </a:r>
            <a:r>
              <a:rPr lang="en-GB" dirty="0"/>
              <a:t> straightened and paved the road in order to use it as a landing strip. At the height of the siege, the </a:t>
            </a:r>
            <a:r>
              <a:rPr lang="en-GB" dirty="0" err="1"/>
              <a:t>Haganah</a:t>
            </a:r>
            <a:r>
              <a:rPr lang="en-GB" dirty="0"/>
              <a:t> flew in supplies, armaments, food and even soldiers on this runway.</a:t>
            </a:r>
          </a:p>
          <a:p>
            <a:endParaRPr lang="en-GB" dirty="0"/>
          </a:p>
          <a:p>
            <a:r>
              <a:rPr lang="en-GB" dirty="0"/>
              <a:t>The </a:t>
            </a:r>
            <a:r>
              <a:rPr lang="en-GB" dirty="0" err="1"/>
              <a:t>Kfar</a:t>
            </a:r>
            <a:r>
              <a:rPr lang="en-GB" dirty="0"/>
              <a:t> </a:t>
            </a:r>
            <a:r>
              <a:rPr lang="en-GB" dirty="0" err="1"/>
              <a:t>Shaul</a:t>
            </a:r>
            <a:r>
              <a:rPr lang="en-GB" dirty="0"/>
              <a:t> Mental Health </a:t>
            </a:r>
            <a:r>
              <a:rPr lang="en-GB" dirty="0" err="1"/>
              <a:t>Center</a:t>
            </a:r>
            <a:r>
              <a:rPr lang="en-GB" dirty="0"/>
              <a:t> (left) occupies the remaining buildings of the village of Deir Yassin. On 3 April 1948, the </a:t>
            </a:r>
            <a:r>
              <a:rPr lang="en-GB" dirty="0" err="1"/>
              <a:t>Haganah</a:t>
            </a:r>
            <a:r>
              <a:rPr lang="en-GB" dirty="0"/>
              <a:t> launched Operation </a:t>
            </a:r>
            <a:r>
              <a:rPr lang="en-GB" dirty="0" err="1"/>
              <a:t>Nachshon</a:t>
            </a:r>
            <a:r>
              <a:rPr lang="en-GB" dirty="0"/>
              <a:t> to capture the high ground on both sides of the Tel Aviv-Jerusalem highway. On 9 April it fought to regain Castel (at </a:t>
            </a:r>
            <a:r>
              <a:rPr lang="en-GB" dirty="0" err="1"/>
              <a:t>Latrun</a:t>
            </a:r>
            <a:r>
              <a:rPr lang="en-GB" dirty="0"/>
              <a:t>); simultaneously, the Irgun and Lehi forces attacked the Deir Yassin village at the western end of </a:t>
            </a:r>
            <a:r>
              <a:rPr lang="en-GB" dirty="0" err="1"/>
              <a:t>Kanfei</a:t>
            </a:r>
            <a:r>
              <a:rPr lang="en-GB" dirty="0"/>
              <a:t> </a:t>
            </a:r>
            <a:r>
              <a:rPr lang="en-GB" dirty="0" err="1"/>
              <a:t>Nesharim</a:t>
            </a:r>
            <a:r>
              <a:rPr lang="en-GB" dirty="0"/>
              <a:t> Street. Many of the inhabitants were killed in the attack, now known as the Deir Yassin massacre. The Israelis expelled the surviving residents and repopulated the area with Orthodox Jewish immigrants from Poland, Romania, and Slovakia; the </a:t>
            </a:r>
            <a:r>
              <a:rPr lang="en-GB" dirty="0" err="1"/>
              <a:t>center</a:t>
            </a:r>
            <a:r>
              <a:rPr lang="en-GB" dirty="0"/>
              <a:t> of the village was renamed </a:t>
            </a:r>
            <a:r>
              <a:rPr lang="en-GB" dirty="0" err="1"/>
              <a:t>Givat</a:t>
            </a:r>
            <a:r>
              <a:rPr lang="en-GB" dirty="0"/>
              <a:t> </a:t>
            </a:r>
            <a:r>
              <a:rPr lang="en-GB" dirty="0" err="1"/>
              <a:t>Shaul</a:t>
            </a:r>
            <a:r>
              <a:rPr lang="en-GB" dirty="0"/>
              <a:t> Bet.[4] Today, the remaining buildings of Deir Yassin are part of the </a:t>
            </a:r>
            <a:r>
              <a:rPr lang="en-GB" dirty="0" err="1"/>
              <a:t>Kfar</a:t>
            </a:r>
            <a:r>
              <a:rPr lang="en-GB" dirty="0"/>
              <a:t> </a:t>
            </a:r>
            <a:r>
              <a:rPr lang="en-GB" dirty="0" err="1"/>
              <a:t>Shaul</a:t>
            </a:r>
            <a:r>
              <a:rPr lang="en-GB" dirty="0"/>
              <a:t> Mental Health </a:t>
            </a:r>
            <a:r>
              <a:rPr lang="en-GB" dirty="0" err="1"/>
              <a:t>Center</a:t>
            </a:r>
            <a:r>
              <a:rPr lang="en-GB" dirty="0"/>
              <a:t> at the border between </a:t>
            </a:r>
            <a:r>
              <a:rPr lang="en-GB" dirty="0" err="1"/>
              <a:t>Givat</a:t>
            </a:r>
            <a:r>
              <a:rPr lang="en-GB" dirty="0"/>
              <a:t> </a:t>
            </a:r>
            <a:r>
              <a:rPr lang="en-GB" dirty="0" err="1"/>
              <a:t>Shaul</a:t>
            </a:r>
            <a:r>
              <a:rPr lang="en-GB" dirty="0"/>
              <a:t> Bet and Har </a:t>
            </a:r>
            <a:r>
              <a:rPr lang="en-GB" dirty="0" err="1"/>
              <a:t>Nof</a:t>
            </a:r>
            <a:r>
              <a:rPr lang="en-GB" dirty="0"/>
              <a:t>.</a:t>
            </a:r>
          </a:p>
        </p:txBody>
      </p:sp>
      <p:sp>
        <p:nvSpPr>
          <p:cNvPr id="4" name="Slide Number Placeholder 3"/>
          <p:cNvSpPr>
            <a:spLocks noGrp="1"/>
          </p:cNvSpPr>
          <p:nvPr>
            <p:ph type="sldNum" sz="quarter" idx="5"/>
          </p:nvPr>
        </p:nvSpPr>
        <p:spPr/>
        <p:txBody>
          <a:bodyPr/>
          <a:lstStyle/>
          <a:p>
            <a:fld id="{3229B76E-8AB9-44F1-B89D-7C1C06A6AE68}" type="slidenum">
              <a:rPr lang="en-GB" smtClean="0"/>
              <a:t>17</a:t>
            </a:fld>
            <a:endParaRPr lang="en-GB"/>
          </a:p>
        </p:txBody>
      </p:sp>
    </p:spTree>
    <p:extLst>
      <p:ext uri="{BB962C8B-B14F-4D97-AF65-F5344CB8AC3E}">
        <p14:creationId xmlns:p14="http://schemas.microsoft.com/office/powerpoint/2010/main" val="3378288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3239" y="4822269"/>
            <a:ext cx="6181685" cy="3945493"/>
          </a:xfrm>
        </p:spPr>
        <p:txBody>
          <a:bodyPr/>
          <a:lstStyle/>
          <a:p>
            <a:r>
              <a:rPr lang="en-GB" b="0" i="0" dirty="0" err="1">
                <a:solidFill>
                  <a:srgbClr val="3F3F42"/>
                </a:solidFill>
                <a:effectLst/>
                <a:latin typeface="ReithSans"/>
              </a:rPr>
              <a:t>Arous</a:t>
            </a:r>
            <a:r>
              <a:rPr lang="en-GB" b="0" i="0" dirty="0">
                <a:solidFill>
                  <a:srgbClr val="3F3F42"/>
                </a:solidFill>
                <a:effectLst/>
                <a:latin typeface="ReithSans"/>
              </a:rPr>
              <a:t> was an idyllic holiday resort in the Sudanese desert, on the shores of the Red Sea. But this glamorous destination was also a base for Israeli agents with a secret mission. The events inspired a newly released Netflix film, Red Sea Diving Resort - and the real story is in many ways more remarkable.</a:t>
            </a:r>
            <a:endParaRPr lang="en-GB" b="0" dirty="0"/>
          </a:p>
        </p:txBody>
      </p:sp>
      <p:sp>
        <p:nvSpPr>
          <p:cNvPr id="4" name="Slide Number Placeholder 3"/>
          <p:cNvSpPr>
            <a:spLocks noGrp="1"/>
          </p:cNvSpPr>
          <p:nvPr>
            <p:ph type="sldNum" sz="quarter" idx="5"/>
          </p:nvPr>
        </p:nvSpPr>
        <p:spPr/>
        <p:txBody>
          <a:bodyPr/>
          <a:lstStyle/>
          <a:p>
            <a:fld id="{3229B76E-8AB9-44F1-B89D-7C1C06A6AE68}" type="slidenum">
              <a:rPr lang="en-GB" smtClean="0"/>
              <a:t>18</a:t>
            </a:fld>
            <a:endParaRPr lang="en-GB"/>
          </a:p>
        </p:txBody>
      </p:sp>
    </p:spTree>
    <p:extLst>
      <p:ext uri="{BB962C8B-B14F-4D97-AF65-F5344CB8AC3E}">
        <p14:creationId xmlns:p14="http://schemas.microsoft.com/office/powerpoint/2010/main" val="3785341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3239" y="4822269"/>
            <a:ext cx="6181685" cy="3945493"/>
          </a:xfrm>
        </p:spPr>
        <p:txBody>
          <a:bodyPr/>
          <a:lstStyle/>
          <a:p>
            <a:r>
              <a:rPr lang="en-GB" b="0" i="0" dirty="0" err="1">
                <a:solidFill>
                  <a:srgbClr val="3F3F42"/>
                </a:solidFill>
                <a:effectLst/>
                <a:latin typeface="ReithSans"/>
              </a:rPr>
              <a:t>Arous</a:t>
            </a:r>
            <a:r>
              <a:rPr lang="en-GB" b="0" i="0" dirty="0">
                <a:solidFill>
                  <a:srgbClr val="3F3F42"/>
                </a:solidFill>
                <a:effectLst/>
                <a:latin typeface="ReithSans"/>
              </a:rPr>
              <a:t> was an idyllic holiday resort in the Sudanese desert, on the shores of the Red Sea. But this glamorous destination was also a base for Israeli agents with a secret mission. The events inspired a newly released Netflix film, Red Sea Diving Resort - and the real story is in many ways more remarkable.</a:t>
            </a:r>
            <a:endParaRPr lang="en-GB" b="0" dirty="0"/>
          </a:p>
        </p:txBody>
      </p:sp>
      <p:sp>
        <p:nvSpPr>
          <p:cNvPr id="4" name="Slide Number Placeholder 3"/>
          <p:cNvSpPr>
            <a:spLocks noGrp="1"/>
          </p:cNvSpPr>
          <p:nvPr>
            <p:ph type="sldNum" sz="quarter" idx="5"/>
          </p:nvPr>
        </p:nvSpPr>
        <p:spPr/>
        <p:txBody>
          <a:bodyPr/>
          <a:lstStyle/>
          <a:p>
            <a:fld id="{3229B76E-8AB9-44F1-B89D-7C1C06A6AE68}" type="slidenum">
              <a:rPr lang="en-GB" smtClean="0"/>
              <a:t>19</a:t>
            </a:fld>
            <a:endParaRPr lang="en-GB"/>
          </a:p>
        </p:txBody>
      </p:sp>
    </p:spTree>
    <p:extLst>
      <p:ext uri="{BB962C8B-B14F-4D97-AF65-F5344CB8AC3E}">
        <p14:creationId xmlns:p14="http://schemas.microsoft.com/office/powerpoint/2010/main" val="3238557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2</a:t>
            </a:fld>
            <a:endParaRPr lang="en-GB"/>
          </a:p>
        </p:txBody>
      </p:sp>
    </p:spTree>
    <p:extLst>
      <p:ext uri="{BB962C8B-B14F-4D97-AF65-F5344CB8AC3E}">
        <p14:creationId xmlns:p14="http://schemas.microsoft.com/office/powerpoint/2010/main" val="1072983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20</a:t>
            </a:fld>
            <a:endParaRPr lang="en-GB"/>
          </a:p>
        </p:txBody>
      </p:sp>
    </p:spTree>
    <p:extLst>
      <p:ext uri="{BB962C8B-B14F-4D97-AF65-F5344CB8AC3E}">
        <p14:creationId xmlns:p14="http://schemas.microsoft.com/office/powerpoint/2010/main" val="76287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21</a:t>
            </a:fld>
            <a:endParaRPr lang="en-GB"/>
          </a:p>
        </p:txBody>
      </p:sp>
    </p:spTree>
    <p:extLst>
      <p:ext uri="{BB962C8B-B14F-4D97-AF65-F5344CB8AC3E}">
        <p14:creationId xmlns:p14="http://schemas.microsoft.com/office/powerpoint/2010/main" val="3938985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22</a:t>
            </a:fld>
            <a:endParaRPr lang="en-GB"/>
          </a:p>
        </p:txBody>
      </p:sp>
    </p:spTree>
    <p:extLst>
      <p:ext uri="{BB962C8B-B14F-4D97-AF65-F5344CB8AC3E}">
        <p14:creationId xmlns:p14="http://schemas.microsoft.com/office/powerpoint/2010/main" val="3482102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23</a:t>
            </a:fld>
            <a:endParaRPr lang="en-GB"/>
          </a:p>
        </p:txBody>
      </p:sp>
    </p:spTree>
    <p:extLst>
      <p:ext uri="{BB962C8B-B14F-4D97-AF65-F5344CB8AC3E}">
        <p14:creationId xmlns:p14="http://schemas.microsoft.com/office/powerpoint/2010/main" val="3803800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24</a:t>
            </a:fld>
            <a:endParaRPr lang="en-GB"/>
          </a:p>
        </p:txBody>
      </p:sp>
    </p:spTree>
    <p:extLst>
      <p:ext uri="{BB962C8B-B14F-4D97-AF65-F5344CB8AC3E}">
        <p14:creationId xmlns:p14="http://schemas.microsoft.com/office/powerpoint/2010/main" val="3179697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25</a:t>
            </a:fld>
            <a:endParaRPr lang="en-GB"/>
          </a:p>
        </p:txBody>
      </p:sp>
    </p:spTree>
    <p:extLst>
      <p:ext uri="{BB962C8B-B14F-4D97-AF65-F5344CB8AC3E}">
        <p14:creationId xmlns:p14="http://schemas.microsoft.com/office/powerpoint/2010/main" val="23339505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26</a:t>
            </a:fld>
            <a:endParaRPr lang="en-GB"/>
          </a:p>
        </p:txBody>
      </p:sp>
    </p:spTree>
    <p:extLst>
      <p:ext uri="{BB962C8B-B14F-4D97-AF65-F5344CB8AC3E}">
        <p14:creationId xmlns:p14="http://schemas.microsoft.com/office/powerpoint/2010/main" val="29041784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27</a:t>
            </a:fld>
            <a:endParaRPr lang="en-GB"/>
          </a:p>
        </p:txBody>
      </p:sp>
    </p:spTree>
    <p:extLst>
      <p:ext uri="{BB962C8B-B14F-4D97-AF65-F5344CB8AC3E}">
        <p14:creationId xmlns:p14="http://schemas.microsoft.com/office/powerpoint/2010/main" val="15464260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28</a:t>
            </a:fld>
            <a:endParaRPr lang="en-GB"/>
          </a:p>
        </p:txBody>
      </p:sp>
    </p:spTree>
    <p:extLst>
      <p:ext uri="{BB962C8B-B14F-4D97-AF65-F5344CB8AC3E}">
        <p14:creationId xmlns:p14="http://schemas.microsoft.com/office/powerpoint/2010/main" val="40156720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29</a:t>
            </a:fld>
            <a:endParaRPr lang="en-GB"/>
          </a:p>
        </p:txBody>
      </p:sp>
    </p:spTree>
    <p:extLst>
      <p:ext uri="{BB962C8B-B14F-4D97-AF65-F5344CB8AC3E}">
        <p14:creationId xmlns:p14="http://schemas.microsoft.com/office/powerpoint/2010/main" val="401191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3</a:t>
            </a:fld>
            <a:endParaRPr lang="en-GB"/>
          </a:p>
        </p:txBody>
      </p:sp>
    </p:spTree>
    <p:extLst>
      <p:ext uri="{BB962C8B-B14F-4D97-AF65-F5344CB8AC3E}">
        <p14:creationId xmlns:p14="http://schemas.microsoft.com/office/powerpoint/2010/main" val="20642312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30</a:t>
            </a:fld>
            <a:endParaRPr lang="en-GB"/>
          </a:p>
        </p:txBody>
      </p:sp>
    </p:spTree>
    <p:extLst>
      <p:ext uri="{BB962C8B-B14F-4D97-AF65-F5344CB8AC3E}">
        <p14:creationId xmlns:p14="http://schemas.microsoft.com/office/powerpoint/2010/main" val="5677307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31</a:t>
            </a:fld>
            <a:endParaRPr lang="en-GB"/>
          </a:p>
        </p:txBody>
      </p:sp>
    </p:spTree>
    <p:extLst>
      <p:ext uri="{BB962C8B-B14F-4D97-AF65-F5344CB8AC3E}">
        <p14:creationId xmlns:p14="http://schemas.microsoft.com/office/powerpoint/2010/main" val="3893484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32</a:t>
            </a:fld>
            <a:endParaRPr lang="en-GB"/>
          </a:p>
        </p:txBody>
      </p:sp>
    </p:spTree>
    <p:extLst>
      <p:ext uri="{BB962C8B-B14F-4D97-AF65-F5344CB8AC3E}">
        <p14:creationId xmlns:p14="http://schemas.microsoft.com/office/powerpoint/2010/main" val="19953455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33</a:t>
            </a:fld>
            <a:endParaRPr lang="en-GB"/>
          </a:p>
        </p:txBody>
      </p:sp>
    </p:spTree>
    <p:extLst>
      <p:ext uri="{BB962C8B-B14F-4D97-AF65-F5344CB8AC3E}">
        <p14:creationId xmlns:p14="http://schemas.microsoft.com/office/powerpoint/2010/main" val="11318962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34</a:t>
            </a:fld>
            <a:endParaRPr lang="en-GB"/>
          </a:p>
        </p:txBody>
      </p:sp>
    </p:spTree>
    <p:extLst>
      <p:ext uri="{BB962C8B-B14F-4D97-AF65-F5344CB8AC3E}">
        <p14:creationId xmlns:p14="http://schemas.microsoft.com/office/powerpoint/2010/main" val="38641615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35</a:t>
            </a:fld>
            <a:endParaRPr lang="en-GB"/>
          </a:p>
        </p:txBody>
      </p:sp>
    </p:spTree>
    <p:extLst>
      <p:ext uri="{BB962C8B-B14F-4D97-AF65-F5344CB8AC3E}">
        <p14:creationId xmlns:p14="http://schemas.microsoft.com/office/powerpoint/2010/main" val="11503284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36</a:t>
            </a:fld>
            <a:endParaRPr lang="en-GB"/>
          </a:p>
        </p:txBody>
      </p:sp>
    </p:spTree>
    <p:extLst>
      <p:ext uri="{BB962C8B-B14F-4D97-AF65-F5344CB8AC3E}">
        <p14:creationId xmlns:p14="http://schemas.microsoft.com/office/powerpoint/2010/main" val="11908065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37</a:t>
            </a:fld>
            <a:endParaRPr lang="en-GB"/>
          </a:p>
        </p:txBody>
      </p:sp>
    </p:spTree>
    <p:extLst>
      <p:ext uri="{BB962C8B-B14F-4D97-AF65-F5344CB8AC3E}">
        <p14:creationId xmlns:p14="http://schemas.microsoft.com/office/powerpoint/2010/main" val="19197545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38</a:t>
            </a:fld>
            <a:endParaRPr lang="en-GB"/>
          </a:p>
        </p:txBody>
      </p:sp>
    </p:spTree>
    <p:extLst>
      <p:ext uri="{BB962C8B-B14F-4D97-AF65-F5344CB8AC3E}">
        <p14:creationId xmlns:p14="http://schemas.microsoft.com/office/powerpoint/2010/main" val="11257806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39</a:t>
            </a:fld>
            <a:endParaRPr lang="en-GB"/>
          </a:p>
        </p:txBody>
      </p:sp>
    </p:spTree>
    <p:extLst>
      <p:ext uri="{BB962C8B-B14F-4D97-AF65-F5344CB8AC3E}">
        <p14:creationId xmlns:p14="http://schemas.microsoft.com/office/powerpoint/2010/main" val="1965136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4</a:t>
            </a:fld>
            <a:endParaRPr lang="en-GB"/>
          </a:p>
        </p:txBody>
      </p:sp>
    </p:spTree>
    <p:extLst>
      <p:ext uri="{BB962C8B-B14F-4D97-AF65-F5344CB8AC3E}">
        <p14:creationId xmlns:p14="http://schemas.microsoft.com/office/powerpoint/2010/main" val="22510666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40</a:t>
            </a:fld>
            <a:endParaRPr lang="en-GB"/>
          </a:p>
        </p:txBody>
      </p:sp>
    </p:spTree>
    <p:extLst>
      <p:ext uri="{BB962C8B-B14F-4D97-AF65-F5344CB8AC3E}">
        <p14:creationId xmlns:p14="http://schemas.microsoft.com/office/powerpoint/2010/main" val="26273242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41</a:t>
            </a:fld>
            <a:endParaRPr lang="en-GB"/>
          </a:p>
        </p:txBody>
      </p:sp>
    </p:spTree>
    <p:extLst>
      <p:ext uri="{BB962C8B-B14F-4D97-AF65-F5344CB8AC3E}">
        <p14:creationId xmlns:p14="http://schemas.microsoft.com/office/powerpoint/2010/main" val="27981623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42</a:t>
            </a:fld>
            <a:endParaRPr lang="en-GB"/>
          </a:p>
        </p:txBody>
      </p:sp>
    </p:spTree>
    <p:extLst>
      <p:ext uri="{BB962C8B-B14F-4D97-AF65-F5344CB8AC3E}">
        <p14:creationId xmlns:p14="http://schemas.microsoft.com/office/powerpoint/2010/main" val="19971143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43</a:t>
            </a:fld>
            <a:endParaRPr lang="en-GB"/>
          </a:p>
        </p:txBody>
      </p:sp>
    </p:spTree>
    <p:extLst>
      <p:ext uri="{BB962C8B-B14F-4D97-AF65-F5344CB8AC3E}">
        <p14:creationId xmlns:p14="http://schemas.microsoft.com/office/powerpoint/2010/main" val="31474456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44</a:t>
            </a:fld>
            <a:endParaRPr lang="en-GB"/>
          </a:p>
        </p:txBody>
      </p:sp>
    </p:spTree>
    <p:extLst>
      <p:ext uri="{BB962C8B-B14F-4D97-AF65-F5344CB8AC3E}">
        <p14:creationId xmlns:p14="http://schemas.microsoft.com/office/powerpoint/2010/main" val="38324289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45</a:t>
            </a:fld>
            <a:endParaRPr lang="en-GB"/>
          </a:p>
        </p:txBody>
      </p:sp>
    </p:spTree>
    <p:extLst>
      <p:ext uri="{BB962C8B-B14F-4D97-AF65-F5344CB8AC3E}">
        <p14:creationId xmlns:p14="http://schemas.microsoft.com/office/powerpoint/2010/main" val="21409279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02122"/>
                </a:solidFill>
                <a:effectLst/>
                <a:latin typeface="Arial" panose="020B0604020202020204" pitchFamily="34" charset="0"/>
              </a:rPr>
              <a:t>"</a:t>
            </a:r>
            <a:r>
              <a:rPr lang="en-GB" b="1" i="0" dirty="0">
                <a:solidFill>
                  <a:srgbClr val="202122"/>
                </a:solidFill>
                <a:effectLst/>
                <a:latin typeface="Arial" panose="020B0604020202020204" pitchFamily="34" charset="0"/>
              </a:rPr>
              <a:t>El </a:t>
            </a:r>
            <a:r>
              <a:rPr lang="en-GB" b="1" i="0" dirty="0" err="1">
                <a:solidFill>
                  <a:srgbClr val="202122"/>
                </a:solidFill>
                <a:effectLst/>
                <a:latin typeface="Arial" panose="020B0604020202020204" pitchFamily="34" charset="0"/>
              </a:rPr>
              <a:t>Himno</a:t>
            </a:r>
            <a:r>
              <a:rPr lang="en-GB" b="1" i="0" dirty="0">
                <a:solidFill>
                  <a:srgbClr val="202122"/>
                </a:solidFill>
                <a:effectLst/>
                <a:latin typeface="Arial" panose="020B0604020202020204" pitchFamily="34" charset="0"/>
              </a:rPr>
              <a:t> de Bayamo</a:t>
            </a:r>
            <a:r>
              <a:rPr lang="en-GB" b="0" i="0" dirty="0">
                <a:solidFill>
                  <a:srgbClr val="202122"/>
                </a:solidFill>
                <a:effectLst/>
                <a:latin typeface="Arial" panose="020B0604020202020204" pitchFamily="34" charset="0"/>
              </a:rPr>
              <a:t>" (English: "The Bayamo Anthem", </a:t>
            </a:r>
            <a:r>
              <a:rPr lang="en-GB" dirty="0"/>
              <a:t>lit.</a:t>
            </a:r>
            <a:r>
              <a:rPr lang="en-GB" b="0" i="0" dirty="0">
                <a:solidFill>
                  <a:srgbClr val="202122"/>
                </a:solidFill>
                <a:effectLst/>
                <a:latin typeface="Arial" panose="020B0604020202020204" pitchFamily="34" charset="0"/>
              </a:rPr>
              <a:t> 'The Hymn of Bayamo"') is the </a:t>
            </a:r>
            <a:r>
              <a:rPr lang="en-GB" b="0" i="0" u="none" strike="noStrike" dirty="0">
                <a:solidFill>
                  <a:srgbClr val="0645AD"/>
                </a:solidFill>
                <a:effectLst/>
                <a:latin typeface="Arial" panose="020B0604020202020204" pitchFamily="34" charset="0"/>
                <a:hlinkClick r:id="rId3" tooltip="National anthem"/>
              </a:rPr>
              <a:t>national anthem</a:t>
            </a:r>
            <a:r>
              <a:rPr lang="en-GB" b="0" i="0" dirty="0">
                <a:solidFill>
                  <a:srgbClr val="202122"/>
                </a:solidFill>
                <a:effectLst/>
                <a:latin typeface="Arial" panose="020B0604020202020204" pitchFamily="34" charset="0"/>
              </a:rPr>
              <a:t> of </a:t>
            </a:r>
            <a:r>
              <a:rPr lang="en-GB" b="0" i="0" u="none" strike="noStrike" dirty="0">
                <a:solidFill>
                  <a:srgbClr val="0645AD"/>
                </a:solidFill>
                <a:effectLst/>
                <a:latin typeface="Arial" panose="020B0604020202020204" pitchFamily="34" charset="0"/>
                <a:hlinkClick r:id="rId4" tooltip="Cuba"/>
              </a:rPr>
              <a:t>Cuba</a:t>
            </a:r>
            <a:r>
              <a:rPr lang="en-GB" b="0" i="0" dirty="0">
                <a:solidFill>
                  <a:srgbClr val="202122"/>
                </a:solidFill>
                <a:effectLst/>
                <a:latin typeface="Arial" panose="020B0604020202020204" pitchFamily="34" charset="0"/>
              </a:rPr>
              <a:t>. It was first performed in 1868, during the </a:t>
            </a:r>
            <a:r>
              <a:rPr lang="en-GB" b="0" i="0" u="none" strike="noStrike" dirty="0">
                <a:solidFill>
                  <a:srgbClr val="BA0000"/>
                </a:solidFill>
                <a:effectLst/>
                <a:latin typeface="Arial" panose="020B0604020202020204" pitchFamily="34" charset="0"/>
                <a:hlinkClick r:id="rId5" tooltip="Battle of Bayamo (page does not exist)"/>
              </a:rPr>
              <a:t>Battle of Bayamo</a:t>
            </a:r>
            <a:r>
              <a:rPr lang="en-GB" b="0" i="0" dirty="0">
                <a:solidFill>
                  <a:srgbClr val="202122"/>
                </a:solidFill>
                <a:effectLst/>
                <a:latin typeface="Arial" panose="020B0604020202020204" pitchFamily="34" charset="0"/>
              </a:rPr>
              <a:t> [</a:t>
            </a:r>
            <a:r>
              <a:rPr lang="en-GB" b="0" i="0" u="none" strike="noStrike" dirty="0">
                <a:solidFill>
                  <a:srgbClr val="3366BB"/>
                </a:solidFill>
                <a:effectLst/>
                <a:latin typeface="Arial" panose="020B0604020202020204" pitchFamily="34" charset="0"/>
                <a:hlinkClick r:id="rId6" tooltip="es:Toma de Bayamo"/>
              </a:rPr>
              <a:t>es</a:t>
            </a:r>
            <a:r>
              <a:rPr lang="en-GB" b="0" i="0" dirty="0">
                <a:solidFill>
                  <a:srgbClr val="202122"/>
                </a:solidFill>
                <a:effectLst/>
                <a:latin typeface="Arial" panose="020B0604020202020204" pitchFamily="34" charset="0"/>
              </a:rPr>
              <a:t>]. </a:t>
            </a:r>
            <a:r>
              <a:rPr lang="en-GB" b="0" i="0" u="none" strike="noStrike" dirty="0" err="1">
                <a:solidFill>
                  <a:srgbClr val="0645AD"/>
                </a:solidFill>
                <a:effectLst/>
                <a:latin typeface="Arial" panose="020B0604020202020204" pitchFamily="34" charset="0"/>
                <a:hlinkClick r:id="rId7"/>
              </a:rPr>
              <a:t>Perucho</a:t>
            </a:r>
            <a:r>
              <a:rPr lang="en-GB" b="0" i="0" u="none" strike="noStrike" dirty="0">
                <a:solidFill>
                  <a:srgbClr val="0645AD"/>
                </a:solidFill>
                <a:effectLst/>
                <a:latin typeface="Arial" panose="020B0604020202020204" pitchFamily="34" charset="0"/>
                <a:hlinkClick r:id="rId7"/>
              </a:rPr>
              <a:t> Figueredo</a:t>
            </a:r>
            <a:r>
              <a:rPr lang="en-GB" b="0" i="0" dirty="0">
                <a:solidFill>
                  <a:srgbClr val="202122"/>
                </a:solidFill>
                <a:effectLst/>
                <a:latin typeface="Arial" panose="020B0604020202020204" pitchFamily="34" charset="0"/>
              </a:rPr>
              <a:t>, who took part in the battle, wrote and composed the song. The melody, also called "</a:t>
            </a:r>
            <a:r>
              <a:rPr lang="en-GB" b="1" i="0" dirty="0">
                <a:solidFill>
                  <a:srgbClr val="202122"/>
                </a:solidFill>
                <a:effectLst/>
                <a:latin typeface="Arial" panose="020B0604020202020204" pitchFamily="34" charset="0"/>
              </a:rPr>
              <a:t>La </a:t>
            </a:r>
            <a:r>
              <a:rPr lang="en-GB" b="1" i="0" dirty="0" err="1">
                <a:solidFill>
                  <a:srgbClr val="202122"/>
                </a:solidFill>
                <a:effectLst/>
                <a:latin typeface="Arial" panose="020B0604020202020204" pitchFamily="34" charset="0"/>
              </a:rPr>
              <a:t>Bayamesa</a:t>
            </a:r>
            <a:r>
              <a:rPr lang="en-GB" b="0" i="0" dirty="0">
                <a:solidFill>
                  <a:srgbClr val="202122"/>
                </a:solidFill>
                <a:effectLst/>
                <a:latin typeface="Arial" panose="020B0604020202020204" pitchFamily="34" charset="0"/>
              </a:rPr>
              <a:t>" (English: "The Bayamo Song"), was composed by Figueredo in 1867.</a:t>
            </a:r>
          </a:p>
          <a:p>
            <a:endParaRPr lang="en-GB" b="0" i="0" dirty="0">
              <a:solidFill>
                <a:srgbClr val="202122"/>
              </a:solidFill>
              <a:effectLst/>
              <a:latin typeface="Arial" panose="020B0604020202020204" pitchFamily="34" charset="0"/>
            </a:endParaRPr>
          </a:p>
          <a:p>
            <a:r>
              <a:rPr lang="en-GB" b="0" i="0" dirty="0">
                <a:solidFill>
                  <a:srgbClr val="202122"/>
                </a:solidFill>
                <a:effectLst/>
                <a:latin typeface="Arial" panose="020B0604020202020204" pitchFamily="34" charset="0"/>
              </a:rPr>
              <a:t>On October 20, 1868, the Cuban forces obtained the capitulation of the Spanish colonial authorities in </a:t>
            </a:r>
            <a:r>
              <a:rPr lang="en-GB" b="0" i="0" u="none" strike="noStrike" dirty="0">
                <a:solidFill>
                  <a:srgbClr val="0645AD"/>
                </a:solidFill>
                <a:effectLst/>
                <a:latin typeface="Arial" panose="020B0604020202020204" pitchFamily="34" charset="0"/>
                <a:hlinkClick r:id="rId8" tooltip="Bayamo"/>
              </a:rPr>
              <a:t>Bayamo</a:t>
            </a:r>
            <a:r>
              <a:rPr lang="en-GB" b="0" i="0" dirty="0">
                <a:solidFill>
                  <a:srgbClr val="202122"/>
                </a:solidFill>
                <a:effectLst/>
                <a:latin typeface="Arial" panose="020B0604020202020204" pitchFamily="34" charset="0"/>
              </a:rPr>
              <a:t>, the jubilant people surrounded Figueredo and asked him to write an anthem with the melody they were humming. Right on the saddle of his horse, Figueredo wrote the lyrics of the anthem, which was longer than the current official version. Figueredo was captured and executed by the Spanish two years later. Just before the firing squad received the Fire command, Figueredo shouted the line from his song: "</a:t>
            </a:r>
            <a:r>
              <a:rPr lang="en-GB" b="0" i="0" dirty="0" err="1">
                <a:solidFill>
                  <a:srgbClr val="202122"/>
                </a:solidFill>
                <a:effectLst/>
                <a:latin typeface="Arial" panose="020B0604020202020204" pitchFamily="34" charset="0"/>
              </a:rPr>
              <a:t>Morir</a:t>
            </a:r>
            <a:r>
              <a:rPr lang="en-GB" b="0" i="0" dirty="0">
                <a:solidFill>
                  <a:srgbClr val="202122"/>
                </a:solidFill>
                <a:effectLst/>
                <a:latin typeface="Arial" panose="020B0604020202020204" pitchFamily="34" charset="0"/>
              </a:rPr>
              <a:t> por la Patria es </a:t>
            </a:r>
            <a:r>
              <a:rPr lang="en-GB" b="0" i="0" dirty="0" err="1">
                <a:solidFill>
                  <a:srgbClr val="202122"/>
                </a:solidFill>
                <a:effectLst/>
                <a:latin typeface="Arial" panose="020B0604020202020204" pitchFamily="34" charset="0"/>
              </a:rPr>
              <a:t>vivir</a:t>
            </a:r>
            <a:r>
              <a:rPr lang="en-GB" b="0" i="0" dirty="0">
                <a:solidFill>
                  <a:srgbClr val="202122"/>
                </a:solidFill>
                <a:effectLst/>
                <a:latin typeface="Arial" panose="020B0604020202020204" pitchFamily="34" charset="0"/>
              </a:rPr>
              <a:t>" (English: "To die for one's country is to live").</a:t>
            </a:r>
            <a:endParaRPr lang="en-GB" dirty="0"/>
          </a:p>
        </p:txBody>
      </p:sp>
      <p:sp>
        <p:nvSpPr>
          <p:cNvPr id="4" name="Slide Number Placeholder 3"/>
          <p:cNvSpPr>
            <a:spLocks noGrp="1"/>
          </p:cNvSpPr>
          <p:nvPr>
            <p:ph type="sldNum" sz="quarter" idx="5"/>
          </p:nvPr>
        </p:nvSpPr>
        <p:spPr/>
        <p:txBody>
          <a:bodyPr/>
          <a:lstStyle/>
          <a:p>
            <a:fld id="{3229B76E-8AB9-44F1-B89D-7C1C06A6AE68}" type="slidenum">
              <a:rPr lang="en-GB" smtClean="0"/>
              <a:t>46</a:t>
            </a:fld>
            <a:endParaRPr lang="en-GB"/>
          </a:p>
        </p:txBody>
      </p:sp>
    </p:spTree>
    <p:extLst>
      <p:ext uri="{BB962C8B-B14F-4D97-AF65-F5344CB8AC3E}">
        <p14:creationId xmlns:p14="http://schemas.microsoft.com/office/powerpoint/2010/main" val="6664517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02124"/>
                </a:solidFill>
                <a:effectLst/>
                <a:latin typeface="arial" panose="020B0604020202020204" pitchFamily="34" charset="0"/>
              </a:rPr>
              <a:t>The 'royal </a:t>
            </a:r>
            <a:r>
              <a:rPr lang="en-GB" b="1" i="0" dirty="0">
                <a:solidFill>
                  <a:srgbClr val="202124"/>
                </a:solidFill>
                <a:effectLst/>
                <a:latin typeface="arial" panose="020B0604020202020204" pitchFamily="34" charset="0"/>
              </a:rPr>
              <a:t>anthem</a:t>
            </a:r>
            <a:r>
              <a:rPr lang="en-GB" b="0" i="0" dirty="0">
                <a:solidFill>
                  <a:srgbClr val="202124"/>
                </a:solidFill>
                <a:effectLst/>
                <a:latin typeface="arial" panose="020B0604020202020204" pitchFamily="34" charset="0"/>
              </a:rPr>
              <a:t>', written in 1779 by Johannes Ewald, </a:t>
            </a:r>
            <a:r>
              <a:rPr lang="en-GB" b="1" i="0" dirty="0">
                <a:solidFill>
                  <a:srgbClr val="202124"/>
                </a:solidFill>
                <a:effectLst/>
                <a:latin typeface="arial" panose="020B0604020202020204" pitchFamily="34" charset="0"/>
              </a:rPr>
              <a:t>Danish</a:t>
            </a:r>
            <a:r>
              <a:rPr lang="en-GB" b="0" i="0" dirty="0">
                <a:solidFill>
                  <a:srgbClr val="202124"/>
                </a:solidFill>
                <a:effectLst/>
                <a:latin typeface="arial" panose="020B0604020202020204" pitchFamily="34" charset="0"/>
              </a:rPr>
              <a:t> poet and playwright, is the old- </a:t>
            </a:r>
            <a:r>
              <a:rPr lang="en-GB" b="0" i="0" dirty="0" err="1">
                <a:solidFill>
                  <a:srgbClr val="202124"/>
                </a:solidFill>
                <a:effectLst/>
                <a:latin typeface="arial" panose="020B0604020202020204" pitchFamily="34" charset="0"/>
              </a:rPr>
              <a:t>est</a:t>
            </a:r>
            <a:r>
              <a:rPr lang="en-GB" b="0" i="0" dirty="0">
                <a:solidFill>
                  <a:srgbClr val="202124"/>
                </a:solidFill>
                <a:effectLst/>
                <a:latin typeface="arial" panose="020B0604020202020204" pitchFamily="34" charset="0"/>
              </a:rPr>
              <a:t> European </a:t>
            </a:r>
            <a:r>
              <a:rPr lang="en-GB" b="1" i="0" dirty="0">
                <a:solidFill>
                  <a:srgbClr val="202124"/>
                </a:solidFill>
                <a:effectLst/>
                <a:latin typeface="arial" panose="020B0604020202020204" pitchFamily="34" charset="0"/>
              </a:rPr>
              <a:t>national anthem</a:t>
            </a:r>
            <a:r>
              <a:rPr lang="en-GB" b="0" i="0" dirty="0">
                <a:solidFill>
                  <a:srgbClr val="202124"/>
                </a:solidFill>
                <a:effectLst/>
                <a:latin typeface="arial" panose="020B0604020202020204" pitchFamily="34" charset="0"/>
              </a:rPr>
              <a:t> in terms of official adoption. ... The first stanza of the </a:t>
            </a:r>
            <a:r>
              <a:rPr lang="en-GB" b="1" i="0" dirty="0">
                <a:solidFill>
                  <a:srgbClr val="202124"/>
                </a:solidFill>
                <a:effectLst/>
                <a:latin typeface="arial" panose="020B0604020202020204" pitchFamily="34" charset="0"/>
              </a:rPr>
              <a:t>anthem</a:t>
            </a:r>
            <a:r>
              <a:rPr lang="en-GB" b="0" i="0" dirty="0">
                <a:solidFill>
                  <a:srgbClr val="202124"/>
                </a:solidFill>
                <a:effectLst/>
                <a:latin typeface="arial" panose="020B0604020202020204" pitchFamily="34" charset="0"/>
              </a:rPr>
              <a:t> recalls the victory of the hero King Christian IV on Sweden in 1644, turning </a:t>
            </a:r>
            <a:r>
              <a:rPr lang="en-GB" b="1" i="0" dirty="0">
                <a:solidFill>
                  <a:srgbClr val="202124"/>
                </a:solidFill>
                <a:effectLst/>
                <a:latin typeface="arial" panose="020B0604020202020204" pitchFamily="34" charset="0"/>
              </a:rPr>
              <a:t>Denmark</a:t>
            </a:r>
            <a:r>
              <a:rPr lang="en-GB" b="0" i="0" dirty="0">
                <a:solidFill>
                  <a:srgbClr val="202124"/>
                </a:solidFill>
                <a:effectLst/>
                <a:latin typeface="arial" panose="020B0604020202020204" pitchFamily="34" charset="0"/>
              </a:rPr>
              <a:t> into a world power.</a:t>
            </a:r>
            <a:endParaRPr lang="en-GB" dirty="0"/>
          </a:p>
        </p:txBody>
      </p:sp>
      <p:sp>
        <p:nvSpPr>
          <p:cNvPr id="4" name="Slide Number Placeholder 3"/>
          <p:cNvSpPr>
            <a:spLocks noGrp="1"/>
          </p:cNvSpPr>
          <p:nvPr>
            <p:ph type="sldNum" sz="quarter" idx="5"/>
          </p:nvPr>
        </p:nvSpPr>
        <p:spPr/>
        <p:txBody>
          <a:bodyPr/>
          <a:lstStyle/>
          <a:p>
            <a:fld id="{3229B76E-8AB9-44F1-B89D-7C1C06A6AE68}" type="slidenum">
              <a:rPr lang="en-GB" smtClean="0"/>
              <a:t>47</a:t>
            </a:fld>
            <a:endParaRPr lang="en-GB"/>
          </a:p>
        </p:txBody>
      </p:sp>
    </p:spTree>
    <p:extLst>
      <p:ext uri="{BB962C8B-B14F-4D97-AF65-F5344CB8AC3E}">
        <p14:creationId xmlns:p14="http://schemas.microsoft.com/office/powerpoint/2010/main" val="13861024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 Marseillaise"[a] is the national anthem of France. The song was written in 1792 by Claude Joseph Rouget de Lisle in Strasbourg after the declaration of war by France against Austria, and was originally titled "Chant de guerre pour </a:t>
            </a:r>
            <a:r>
              <a:rPr lang="en-GB" dirty="0" err="1"/>
              <a:t>l'Armée</a:t>
            </a:r>
            <a:r>
              <a:rPr lang="en-GB" dirty="0"/>
              <a:t> du Rhin" ("War Song for the Army of the Rhine").</a:t>
            </a:r>
          </a:p>
          <a:p>
            <a:endParaRPr lang="en-GB" dirty="0"/>
          </a:p>
          <a:p>
            <a:r>
              <a:rPr lang="en-GB" dirty="0"/>
              <a:t>The French National Convention adopted it as the Republic's anthem in 1795. The song acquired its nickname after being sung in Paris by volunteers from Marseille marching to the capital.</a:t>
            </a:r>
          </a:p>
          <a:p>
            <a:endParaRPr lang="en-GB" dirty="0"/>
          </a:p>
        </p:txBody>
      </p:sp>
      <p:sp>
        <p:nvSpPr>
          <p:cNvPr id="4" name="Slide Number Placeholder 3"/>
          <p:cNvSpPr>
            <a:spLocks noGrp="1"/>
          </p:cNvSpPr>
          <p:nvPr>
            <p:ph type="sldNum" sz="quarter" idx="5"/>
          </p:nvPr>
        </p:nvSpPr>
        <p:spPr/>
        <p:txBody>
          <a:bodyPr/>
          <a:lstStyle/>
          <a:p>
            <a:fld id="{3229B76E-8AB9-44F1-B89D-7C1C06A6AE68}" type="slidenum">
              <a:rPr lang="en-GB" smtClean="0"/>
              <a:t>48</a:t>
            </a:fld>
            <a:endParaRPr lang="en-GB"/>
          </a:p>
        </p:txBody>
      </p:sp>
    </p:spTree>
    <p:extLst>
      <p:ext uri="{BB962C8B-B14F-4D97-AF65-F5344CB8AC3E}">
        <p14:creationId xmlns:p14="http://schemas.microsoft.com/office/powerpoint/2010/main" val="15238244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49</a:t>
            </a:fld>
            <a:endParaRPr lang="en-GB"/>
          </a:p>
        </p:txBody>
      </p:sp>
    </p:spTree>
    <p:extLst>
      <p:ext uri="{BB962C8B-B14F-4D97-AF65-F5344CB8AC3E}">
        <p14:creationId xmlns:p14="http://schemas.microsoft.com/office/powerpoint/2010/main" val="2929548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5</a:t>
            </a:fld>
            <a:endParaRPr lang="en-GB"/>
          </a:p>
        </p:txBody>
      </p:sp>
    </p:spTree>
    <p:extLst>
      <p:ext uri="{BB962C8B-B14F-4D97-AF65-F5344CB8AC3E}">
        <p14:creationId xmlns:p14="http://schemas.microsoft.com/office/powerpoint/2010/main" val="21629873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50</a:t>
            </a:fld>
            <a:endParaRPr lang="en-GB"/>
          </a:p>
        </p:txBody>
      </p:sp>
    </p:spTree>
    <p:extLst>
      <p:ext uri="{BB962C8B-B14F-4D97-AF65-F5344CB8AC3E}">
        <p14:creationId xmlns:p14="http://schemas.microsoft.com/office/powerpoint/2010/main" val="423394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51</a:t>
            </a:fld>
            <a:endParaRPr lang="en-GB"/>
          </a:p>
        </p:txBody>
      </p:sp>
    </p:spTree>
    <p:extLst>
      <p:ext uri="{BB962C8B-B14F-4D97-AF65-F5344CB8AC3E}">
        <p14:creationId xmlns:p14="http://schemas.microsoft.com/office/powerpoint/2010/main" val="42350653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52</a:t>
            </a:fld>
            <a:endParaRPr lang="en-GB"/>
          </a:p>
        </p:txBody>
      </p:sp>
    </p:spTree>
    <p:extLst>
      <p:ext uri="{BB962C8B-B14F-4D97-AF65-F5344CB8AC3E}">
        <p14:creationId xmlns:p14="http://schemas.microsoft.com/office/powerpoint/2010/main" val="41970682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53</a:t>
            </a:fld>
            <a:endParaRPr lang="en-GB"/>
          </a:p>
        </p:txBody>
      </p:sp>
    </p:spTree>
    <p:extLst>
      <p:ext uri="{BB962C8B-B14F-4D97-AF65-F5344CB8AC3E}">
        <p14:creationId xmlns:p14="http://schemas.microsoft.com/office/powerpoint/2010/main" val="21771436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54</a:t>
            </a:fld>
            <a:endParaRPr lang="en-GB"/>
          </a:p>
        </p:txBody>
      </p:sp>
    </p:spTree>
    <p:extLst>
      <p:ext uri="{BB962C8B-B14F-4D97-AF65-F5344CB8AC3E}">
        <p14:creationId xmlns:p14="http://schemas.microsoft.com/office/powerpoint/2010/main" val="39149783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55</a:t>
            </a:fld>
            <a:endParaRPr lang="en-GB"/>
          </a:p>
        </p:txBody>
      </p:sp>
    </p:spTree>
    <p:extLst>
      <p:ext uri="{BB962C8B-B14F-4D97-AF65-F5344CB8AC3E}">
        <p14:creationId xmlns:p14="http://schemas.microsoft.com/office/powerpoint/2010/main" val="20357277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56</a:t>
            </a:fld>
            <a:endParaRPr lang="en-GB"/>
          </a:p>
        </p:txBody>
      </p:sp>
    </p:spTree>
    <p:extLst>
      <p:ext uri="{BB962C8B-B14F-4D97-AF65-F5344CB8AC3E}">
        <p14:creationId xmlns:p14="http://schemas.microsoft.com/office/powerpoint/2010/main" val="38686941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57</a:t>
            </a:fld>
            <a:endParaRPr lang="en-GB"/>
          </a:p>
        </p:txBody>
      </p:sp>
    </p:spTree>
    <p:extLst>
      <p:ext uri="{BB962C8B-B14F-4D97-AF65-F5344CB8AC3E}">
        <p14:creationId xmlns:p14="http://schemas.microsoft.com/office/powerpoint/2010/main" val="15473821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58</a:t>
            </a:fld>
            <a:endParaRPr lang="en-GB"/>
          </a:p>
        </p:txBody>
      </p:sp>
    </p:spTree>
    <p:extLst>
      <p:ext uri="{BB962C8B-B14F-4D97-AF65-F5344CB8AC3E}">
        <p14:creationId xmlns:p14="http://schemas.microsoft.com/office/powerpoint/2010/main" val="17933839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59</a:t>
            </a:fld>
            <a:endParaRPr lang="en-GB"/>
          </a:p>
        </p:txBody>
      </p:sp>
    </p:spTree>
    <p:extLst>
      <p:ext uri="{BB962C8B-B14F-4D97-AF65-F5344CB8AC3E}">
        <p14:creationId xmlns:p14="http://schemas.microsoft.com/office/powerpoint/2010/main" val="3848619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6</a:t>
            </a:fld>
            <a:endParaRPr lang="en-GB"/>
          </a:p>
        </p:txBody>
      </p:sp>
    </p:spTree>
    <p:extLst>
      <p:ext uri="{BB962C8B-B14F-4D97-AF65-F5344CB8AC3E}">
        <p14:creationId xmlns:p14="http://schemas.microsoft.com/office/powerpoint/2010/main" val="9251173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60</a:t>
            </a:fld>
            <a:endParaRPr lang="en-GB"/>
          </a:p>
        </p:txBody>
      </p:sp>
    </p:spTree>
    <p:extLst>
      <p:ext uri="{BB962C8B-B14F-4D97-AF65-F5344CB8AC3E}">
        <p14:creationId xmlns:p14="http://schemas.microsoft.com/office/powerpoint/2010/main" val="14211551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61</a:t>
            </a:fld>
            <a:endParaRPr lang="en-GB"/>
          </a:p>
        </p:txBody>
      </p:sp>
    </p:spTree>
    <p:extLst>
      <p:ext uri="{BB962C8B-B14F-4D97-AF65-F5344CB8AC3E}">
        <p14:creationId xmlns:p14="http://schemas.microsoft.com/office/powerpoint/2010/main" val="3398839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62</a:t>
            </a:fld>
            <a:endParaRPr lang="en-GB"/>
          </a:p>
        </p:txBody>
      </p:sp>
    </p:spTree>
    <p:extLst>
      <p:ext uri="{BB962C8B-B14F-4D97-AF65-F5344CB8AC3E}">
        <p14:creationId xmlns:p14="http://schemas.microsoft.com/office/powerpoint/2010/main" val="15495545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63</a:t>
            </a:fld>
            <a:endParaRPr lang="en-GB"/>
          </a:p>
        </p:txBody>
      </p:sp>
    </p:spTree>
    <p:extLst>
      <p:ext uri="{BB962C8B-B14F-4D97-AF65-F5344CB8AC3E}">
        <p14:creationId xmlns:p14="http://schemas.microsoft.com/office/powerpoint/2010/main" val="4056806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64</a:t>
            </a:fld>
            <a:endParaRPr lang="en-GB"/>
          </a:p>
        </p:txBody>
      </p:sp>
    </p:spTree>
    <p:extLst>
      <p:ext uri="{BB962C8B-B14F-4D97-AF65-F5344CB8AC3E}">
        <p14:creationId xmlns:p14="http://schemas.microsoft.com/office/powerpoint/2010/main" val="307328805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65</a:t>
            </a:fld>
            <a:endParaRPr lang="en-GB"/>
          </a:p>
        </p:txBody>
      </p:sp>
    </p:spTree>
    <p:extLst>
      <p:ext uri="{BB962C8B-B14F-4D97-AF65-F5344CB8AC3E}">
        <p14:creationId xmlns:p14="http://schemas.microsoft.com/office/powerpoint/2010/main" val="13488929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66</a:t>
            </a:fld>
            <a:endParaRPr lang="en-GB"/>
          </a:p>
        </p:txBody>
      </p:sp>
    </p:spTree>
    <p:extLst>
      <p:ext uri="{BB962C8B-B14F-4D97-AF65-F5344CB8AC3E}">
        <p14:creationId xmlns:p14="http://schemas.microsoft.com/office/powerpoint/2010/main" val="26792248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67</a:t>
            </a:fld>
            <a:endParaRPr lang="en-GB"/>
          </a:p>
        </p:txBody>
      </p:sp>
    </p:spTree>
    <p:extLst>
      <p:ext uri="{BB962C8B-B14F-4D97-AF65-F5344CB8AC3E}">
        <p14:creationId xmlns:p14="http://schemas.microsoft.com/office/powerpoint/2010/main" val="7265238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68</a:t>
            </a:fld>
            <a:endParaRPr lang="en-GB"/>
          </a:p>
        </p:txBody>
      </p:sp>
    </p:spTree>
    <p:extLst>
      <p:ext uri="{BB962C8B-B14F-4D97-AF65-F5344CB8AC3E}">
        <p14:creationId xmlns:p14="http://schemas.microsoft.com/office/powerpoint/2010/main" val="36744400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69</a:t>
            </a:fld>
            <a:endParaRPr lang="en-GB"/>
          </a:p>
        </p:txBody>
      </p:sp>
    </p:spTree>
    <p:extLst>
      <p:ext uri="{BB962C8B-B14F-4D97-AF65-F5344CB8AC3E}">
        <p14:creationId xmlns:p14="http://schemas.microsoft.com/office/powerpoint/2010/main" val="4160336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7</a:t>
            </a:fld>
            <a:endParaRPr lang="en-GB"/>
          </a:p>
        </p:txBody>
      </p:sp>
    </p:spTree>
    <p:extLst>
      <p:ext uri="{BB962C8B-B14F-4D97-AF65-F5344CB8AC3E}">
        <p14:creationId xmlns:p14="http://schemas.microsoft.com/office/powerpoint/2010/main" val="348389653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70</a:t>
            </a:fld>
            <a:endParaRPr lang="en-GB"/>
          </a:p>
        </p:txBody>
      </p:sp>
    </p:spTree>
    <p:extLst>
      <p:ext uri="{BB962C8B-B14F-4D97-AF65-F5344CB8AC3E}">
        <p14:creationId xmlns:p14="http://schemas.microsoft.com/office/powerpoint/2010/main" val="127132670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71</a:t>
            </a:fld>
            <a:endParaRPr lang="en-GB"/>
          </a:p>
        </p:txBody>
      </p:sp>
    </p:spTree>
    <p:extLst>
      <p:ext uri="{BB962C8B-B14F-4D97-AF65-F5344CB8AC3E}">
        <p14:creationId xmlns:p14="http://schemas.microsoft.com/office/powerpoint/2010/main" val="93264208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72</a:t>
            </a:fld>
            <a:endParaRPr lang="en-GB"/>
          </a:p>
        </p:txBody>
      </p:sp>
    </p:spTree>
    <p:extLst>
      <p:ext uri="{BB962C8B-B14F-4D97-AF65-F5344CB8AC3E}">
        <p14:creationId xmlns:p14="http://schemas.microsoft.com/office/powerpoint/2010/main" val="339163811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73</a:t>
            </a:fld>
            <a:endParaRPr lang="en-GB"/>
          </a:p>
        </p:txBody>
      </p:sp>
    </p:spTree>
    <p:extLst>
      <p:ext uri="{BB962C8B-B14F-4D97-AF65-F5344CB8AC3E}">
        <p14:creationId xmlns:p14="http://schemas.microsoft.com/office/powerpoint/2010/main" val="90409295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74</a:t>
            </a:fld>
            <a:endParaRPr lang="en-GB"/>
          </a:p>
        </p:txBody>
      </p:sp>
    </p:spTree>
    <p:extLst>
      <p:ext uri="{BB962C8B-B14F-4D97-AF65-F5344CB8AC3E}">
        <p14:creationId xmlns:p14="http://schemas.microsoft.com/office/powerpoint/2010/main" val="13536647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75</a:t>
            </a:fld>
            <a:endParaRPr lang="en-GB"/>
          </a:p>
        </p:txBody>
      </p:sp>
    </p:spTree>
    <p:extLst>
      <p:ext uri="{BB962C8B-B14F-4D97-AF65-F5344CB8AC3E}">
        <p14:creationId xmlns:p14="http://schemas.microsoft.com/office/powerpoint/2010/main" val="323770528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76</a:t>
            </a:fld>
            <a:endParaRPr lang="en-GB"/>
          </a:p>
        </p:txBody>
      </p:sp>
    </p:spTree>
    <p:extLst>
      <p:ext uri="{BB962C8B-B14F-4D97-AF65-F5344CB8AC3E}">
        <p14:creationId xmlns:p14="http://schemas.microsoft.com/office/powerpoint/2010/main" val="63790684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77</a:t>
            </a:fld>
            <a:endParaRPr lang="en-GB"/>
          </a:p>
        </p:txBody>
      </p:sp>
    </p:spTree>
    <p:extLst>
      <p:ext uri="{BB962C8B-B14F-4D97-AF65-F5344CB8AC3E}">
        <p14:creationId xmlns:p14="http://schemas.microsoft.com/office/powerpoint/2010/main" val="385398786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78</a:t>
            </a:fld>
            <a:endParaRPr lang="en-GB"/>
          </a:p>
        </p:txBody>
      </p:sp>
    </p:spTree>
    <p:extLst>
      <p:ext uri="{BB962C8B-B14F-4D97-AF65-F5344CB8AC3E}">
        <p14:creationId xmlns:p14="http://schemas.microsoft.com/office/powerpoint/2010/main" val="31436124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79</a:t>
            </a:fld>
            <a:endParaRPr lang="en-GB"/>
          </a:p>
        </p:txBody>
      </p:sp>
    </p:spTree>
    <p:extLst>
      <p:ext uri="{BB962C8B-B14F-4D97-AF65-F5344CB8AC3E}">
        <p14:creationId xmlns:p14="http://schemas.microsoft.com/office/powerpoint/2010/main" val="2723228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8</a:t>
            </a:fld>
            <a:endParaRPr lang="en-GB"/>
          </a:p>
        </p:txBody>
      </p:sp>
    </p:spTree>
    <p:extLst>
      <p:ext uri="{BB962C8B-B14F-4D97-AF65-F5344CB8AC3E}">
        <p14:creationId xmlns:p14="http://schemas.microsoft.com/office/powerpoint/2010/main" val="91729087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80</a:t>
            </a:fld>
            <a:endParaRPr lang="en-GB"/>
          </a:p>
        </p:txBody>
      </p:sp>
    </p:spTree>
    <p:extLst>
      <p:ext uri="{BB962C8B-B14F-4D97-AF65-F5344CB8AC3E}">
        <p14:creationId xmlns:p14="http://schemas.microsoft.com/office/powerpoint/2010/main" val="99241680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81</a:t>
            </a:fld>
            <a:endParaRPr lang="en-GB"/>
          </a:p>
        </p:txBody>
      </p:sp>
    </p:spTree>
    <p:extLst>
      <p:ext uri="{BB962C8B-B14F-4D97-AF65-F5344CB8AC3E}">
        <p14:creationId xmlns:p14="http://schemas.microsoft.com/office/powerpoint/2010/main" val="10007207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82</a:t>
            </a:fld>
            <a:endParaRPr lang="en-GB"/>
          </a:p>
        </p:txBody>
      </p:sp>
    </p:spTree>
    <p:extLst>
      <p:ext uri="{BB962C8B-B14F-4D97-AF65-F5344CB8AC3E}">
        <p14:creationId xmlns:p14="http://schemas.microsoft.com/office/powerpoint/2010/main" val="321079412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83</a:t>
            </a:fld>
            <a:endParaRPr lang="en-GB"/>
          </a:p>
        </p:txBody>
      </p:sp>
    </p:spTree>
    <p:extLst>
      <p:ext uri="{BB962C8B-B14F-4D97-AF65-F5344CB8AC3E}">
        <p14:creationId xmlns:p14="http://schemas.microsoft.com/office/powerpoint/2010/main" val="20766230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84</a:t>
            </a:fld>
            <a:endParaRPr lang="en-GB"/>
          </a:p>
        </p:txBody>
      </p:sp>
    </p:spTree>
    <p:extLst>
      <p:ext uri="{BB962C8B-B14F-4D97-AF65-F5344CB8AC3E}">
        <p14:creationId xmlns:p14="http://schemas.microsoft.com/office/powerpoint/2010/main" val="371814364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DD1029-1EBF-428D-8DF5-3E9F216F0442}" type="slidenum">
              <a:rPr lang="en-GB" smtClean="0"/>
              <a:t>85</a:t>
            </a:fld>
            <a:endParaRPr lang="en-GB"/>
          </a:p>
        </p:txBody>
      </p:sp>
    </p:spTree>
    <p:extLst>
      <p:ext uri="{BB962C8B-B14F-4D97-AF65-F5344CB8AC3E}">
        <p14:creationId xmlns:p14="http://schemas.microsoft.com/office/powerpoint/2010/main" val="145025971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DD1029-1EBF-428D-8DF5-3E9F216F0442}" type="slidenum">
              <a:rPr lang="en-GB" smtClean="0"/>
              <a:t>86</a:t>
            </a:fld>
            <a:endParaRPr lang="en-GB"/>
          </a:p>
        </p:txBody>
      </p:sp>
    </p:spTree>
    <p:extLst>
      <p:ext uri="{BB962C8B-B14F-4D97-AF65-F5344CB8AC3E}">
        <p14:creationId xmlns:p14="http://schemas.microsoft.com/office/powerpoint/2010/main" val="576677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229B76E-8AB9-44F1-B89D-7C1C06A6AE68}" type="slidenum">
              <a:rPr lang="en-GB" smtClean="0"/>
              <a:t>9</a:t>
            </a:fld>
            <a:endParaRPr lang="en-GB"/>
          </a:p>
        </p:txBody>
      </p:sp>
    </p:spTree>
    <p:extLst>
      <p:ext uri="{BB962C8B-B14F-4D97-AF65-F5344CB8AC3E}">
        <p14:creationId xmlns:p14="http://schemas.microsoft.com/office/powerpoint/2010/main" val="2313370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8B888E-61B0-48C2-9193-CFE36CD85FF1}" type="datetimeFigureOut">
              <a:rPr lang="en-GB" smtClean="0"/>
              <a:t>06/05/2021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B40A91-0536-4B68-A5C8-43FEACCD8953}" type="slidenum">
              <a:rPr lang="en-GB" smtClean="0"/>
              <a:t>‹#›</a:t>
            </a:fld>
            <a:endParaRPr lang="en-GB"/>
          </a:p>
        </p:txBody>
      </p:sp>
    </p:spTree>
    <p:extLst>
      <p:ext uri="{BB962C8B-B14F-4D97-AF65-F5344CB8AC3E}">
        <p14:creationId xmlns:p14="http://schemas.microsoft.com/office/powerpoint/2010/main" val="3583553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8B888E-61B0-48C2-9193-CFE36CD85FF1}" type="datetimeFigureOut">
              <a:rPr lang="en-GB" smtClean="0"/>
              <a:t>06/05/2021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B40A91-0536-4B68-A5C8-43FEACCD8953}" type="slidenum">
              <a:rPr lang="en-GB" smtClean="0"/>
              <a:t>‹#›</a:t>
            </a:fld>
            <a:endParaRPr lang="en-GB"/>
          </a:p>
        </p:txBody>
      </p:sp>
    </p:spTree>
    <p:extLst>
      <p:ext uri="{BB962C8B-B14F-4D97-AF65-F5344CB8AC3E}">
        <p14:creationId xmlns:p14="http://schemas.microsoft.com/office/powerpoint/2010/main" val="3046760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8B888E-61B0-48C2-9193-CFE36CD85FF1}" type="datetimeFigureOut">
              <a:rPr lang="en-GB" smtClean="0"/>
              <a:t>06/05/2021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B40A91-0536-4B68-A5C8-43FEACCD8953}" type="slidenum">
              <a:rPr lang="en-GB" smtClean="0"/>
              <a:t>‹#›</a:t>
            </a:fld>
            <a:endParaRPr lang="en-GB"/>
          </a:p>
        </p:txBody>
      </p:sp>
    </p:spTree>
    <p:extLst>
      <p:ext uri="{BB962C8B-B14F-4D97-AF65-F5344CB8AC3E}">
        <p14:creationId xmlns:p14="http://schemas.microsoft.com/office/powerpoint/2010/main" val="2978102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8B888E-61B0-48C2-9193-CFE36CD85FF1}" type="datetimeFigureOut">
              <a:rPr lang="en-GB" smtClean="0"/>
              <a:t>06/05/2021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B40A91-0536-4B68-A5C8-43FEACCD8953}" type="slidenum">
              <a:rPr lang="en-GB" smtClean="0"/>
              <a:t>‹#›</a:t>
            </a:fld>
            <a:endParaRPr lang="en-GB"/>
          </a:p>
        </p:txBody>
      </p:sp>
    </p:spTree>
    <p:extLst>
      <p:ext uri="{BB962C8B-B14F-4D97-AF65-F5344CB8AC3E}">
        <p14:creationId xmlns:p14="http://schemas.microsoft.com/office/powerpoint/2010/main" val="638946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8B888E-61B0-48C2-9193-CFE36CD85FF1}" type="datetimeFigureOut">
              <a:rPr lang="en-GB" smtClean="0"/>
              <a:t>06/05/2021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B40A91-0536-4B68-A5C8-43FEACCD8953}" type="slidenum">
              <a:rPr lang="en-GB" smtClean="0"/>
              <a:t>‹#›</a:t>
            </a:fld>
            <a:endParaRPr lang="en-GB"/>
          </a:p>
        </p:txBody>
      </p:sp>
    </p:spTree>
    <p:extLst>
      <p:ext uri="{BB962C8B-B14F-4D97-AF65-F5344CB8AC3E}">
        <p14:creationId xmlns:p14="http://schemas.microsoft.com/office/powerpoint/2010/main" val="78592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8B888E-61B0-48C2-9193-CFE36CD85FF1}" type="datetimeFigureOut">
              <a:rPr lang="en-GB" smtClean="0"/>
              <a:t>06/05/2021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B40A91-0536-4B68-A5C8-43FEACCD8953}" type="slidenum">
              <a:rPr lang="en-GB" smtClean="0"/>
              <a:t>‹#›</a:t>
            </a:fld>
            <a:endParaRPr lang="en-GB"/>
          </a:p>
        </p:txBody>
      </p:sp>
    </p:spTree>
    <p:extLst>
      <p:ext uri="{BB962C8B-B14F-4D97-AF65-F5344CB8AC3E}">
        <p14:creationId xmlns:p14="http://schemas.microsoft.com/office/powerpoint/2010/main" val="2443397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8B888E-61B0-48C2-9193-CFE36CD85FF1}" type="datetimeFigureOut">
              <a:rPr lang="en-GB" smtClean="0"/>
              <a:t>06/05/2021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B40A91-0536-4B68-A5C8-43FEACCD8953}" type="slidenum">
              <a:rPr lang="en-GB" smtClean="0"/>
              <a:t>‹#›</a:t>
            </a:fld>
            <a:endParaRPr lang="en-GB"/>
          </a:p>
        </p:txBody>
      </p:sp>
    </p:spTree>
    <p:extLst>
      <p:ext uri="{BB962C8B-B14F-4D97-AF65-F5344CB8AC3E}">
        <p14:creationId xmlns:p14="http://schemas.microsoft.com/office/powerpoint/2010/main" val="3056554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8B888E-61B0-48C2-9193-CFE36CD85FF1}" type="datetimeFigureOut">
              <a:rPr lang="en-GB" smtClean="0"/>
              <a:t>06/05/2021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B40A91-0536-4B68-A5C8-43FEACCD8953}" type="slidenum">
              <a:rPr lang="en-GB" smtClean="0"/>
              <a:t>‹#›</a:t>
            </a:fld>
            <a:endParaRPr lang="en-GB"/>
          </a:p>
        </p:txBody>
      </p:sp>
    </p:spTree>
    <p:extLst>
      <p:ext uri="{BB962C8B-B14F-4D97-AF65-F5344CB8AC3E}">
        <p14:creationId xmlns:p14="http://schemas.microsoft.com/office/powerpoint/2010/main" val="2112989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8B888E-61B0-48C2-9193-CFE36CD85FF1}" type="datetimeFigureOut">
              <a:rPr lang="en-GB" smtClean="0"/>
              <a:t>06/05/2021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DB40A91-0536-4B68-A5C8-43FEACCD8953}" type="slidenum">
              <a:rPr lang="en-GB" smtClean="0"/>
              <a:t>‹#›</a:t>
            </a:fld>
            <a:endParaRPr lang="en-GB"/>
          </a:p>
        </p:txBody>
      </p:sp>
    </p:spTree>
    <p:extLst>
      <p:ext uri="{BB962C8B-B14F-4D97-AF65-F5344CB8AC3E}">
        <p14:creationId xmlns:p14="http://schemas.microsoft.com/office/powerpoint/2010/main" val="157456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8B888E-61B0-48C2-9193-CFE36CD85FF1}" type="datetimeFigureOut">
              <a:rPr lang="en-GB" smtClean="0"/>
              <a:t>06/05/2021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B40A91-0536-4B68-A5C8-43FEACCD8953}" type="slidenum">
              <a:rPr lang="en-GB" smtClean="0"/>
              <a:t>‹#›</a:t>
            </a:fld>
            <a:endParaRPr lang="en-GB"/>
          </a:p>
        </p:txBody>
      </p:sp>
    </p:spTree>
    <p:extLst>
      <p:ext uri="{BB962C8B-B14F-4D97-AF65-F5344CB8AC3E}">
        <p14:creationId xmlns:p14="http://schemas.microsoft.com/office/powerpoint/2010/main" val="690206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8B888E-61B0-48C2-9193-CFE36CD85FF1}" type="datetimeFigureOut">
              <a:rPr lang="en-GB" smtClean="0"/>
              <a:t>06/05/2021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B40A91-0536-4B68-A5C8-43FEACCD8953}" type="slidenum">
              <a:rPr lang="en-GB" smtClean="0"/>
              <a:t>‹#›</a:t>
            </a:fld>
            <a:endParaRPr lang="en-GB"/>
          </a:p>
        </p:txBody>
      </p:sp>
    </p:spTree>
    <p:extLst>
      <p:ext uri="{BB962C8B-B14F-4D97-AF65-F5344CB8AC3E}">
        <p14:creationId xmlns:p14="http://schemas.microsoft.com/office/powerpoint/2010/main" val="3886852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8B888E-61B0-48C2-9193-CFE36CD85FF1}" type="datetimeFigureOut">
              <a:rPr lang="en-GB" smtClean="0"/>
              <a:t>06/05/2021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B40A91-0536-4B68-A5C8-43FEACCD8953}" type="slidenum">
              <a:rPr lang="en-GB" smtClean="0"/>
              <a:t>‹#›</a:t>
            </a:fld>
            <a:endParaRPr lang="en-GB"/>
          </a:p>
        </p:txBody>
      </p:sp>
    </p:spTree>
    <p:extLst>
      <p:ext uri="{BB962C8B-B14F-4D97-AF65-F5344CB8AC3E}">
        <p14:creationId xmlns:p14="http://schemas.microsoft.com/office/powerpoint/2010/main" val="420918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6.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1.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7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2.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7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hyperlink" Target="http://www.israel21c.org/" TargetMode="External"/><Relationship Id="rId2" Type="http://schemas.openxmlformats.org/officeDocument/2006/relationships/notesSlide" Target="../notesSlides/notesSlide79.xml"/><Relationship Id="rId1" Type="http://schemas.openxmlformats.org/officeDocument/2006/relationships/slideLayout" Target="../slideLayouts/slideLayout6.xml"/><Relationship Id="rId5" Type="http://schemas.openxmlformats.org/officeDocument/2006/relationships/hyperlink" Target="http://www.goodnewsnetwork.org/tag/israel" TargetMode="External"/><Relationship Id="rId4" Type="http://schemas.openxmlformats.org/officeDocument/2006/relationships/hyperlink" Target="http://www.verygoodnewsisrael.blogspot.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Israeli Technology and Innovation Course | JewishBoston">
            <a:extLst>
              <a:ext uri="{FF2B5EF4-FFF2-40B4-BE49-F238E27FC236}">
                <a16:creationId xmlns:a16="http://schemas.microsoft.com/office/drawing/2014/main" id="{D977D825-D185-4D85-BD4F-39B82EBD04BA}"/>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l="11111"/>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8FD4432-576A-411E-8746-B8536C55F802}"/>
              </a:ext>
            </a:extLst>
          </p:cNvPr>
          <p:cNvSpPr>
            <a:spLocks noGrp="1"/>
          </p:cNvSpPr>
          <p:nvPr>
            <p:ph type="ctrTitle"/>
          </p:nvPr>
        </p:nvSpPr>
        <p:spPr>
          <a:xfrm>
            <a:off x="685800" y="1080188"/>
            <a:ext cx="7772400" cy="1387798"/>
          </a:xfrm>
        </p:spPr>
        <p:txBody>
          <a:bodyPr anchor="t" anchorCtr="0">
            <a:noAutofit/>
          </a:bodyPr>
          <a:lstStyle/>
          <a:p>
            <a:r>
              <a:rPr lang="en-GB" sz="4000" b="1" dirty="0">
                <a:latin typeface="Mongolian Baiti" panose="03000500000000000000" pitchFamily="66" charset="0"/>
                <a:cs typeface="Mongolian Baiti" panose="03000500000000000000" pitchFamily="66" charset="0"/>
              </a:rPr>
              <a:t>Start-up Nation: Israel's Contribution to Science and Technology </a:t>
            </a:r>
          </a:p>
        </p:txBody>
      </p:sp>
      <p:sp>
        <p:nvSpPr>
          <p:cNvPr id="3" name="Subtitle 2">
            <a:extLst>
              <a:ext uri="{FF2B5EF4-FFF2-40B4-BE49-F238E27FC236}">
                <a16:creationId xmlns:a16="http://schemas.microsoft.com/office/drawing/2014/main" id="{46CE58CC-F3FD-4503-8978-B47D83457CFA}"/>
              </a:ext>
            </a:extLst>
          </p:cNvPr>
          <p:cNvSpPr>
            <a:spLocks noGrp="1"/>
          </p:cNvSpPr>
          <p:nvPr>
            <p:ph type="subTitle" idx="1"/>
          </p:nvPr>
        </p:nvSpPr>
        <p:spPr>
          <a:xfrm>
            <a:off x="1143000" y="4649603"/>
            <a:ext cx="6858000" cy="1655762"/>
          </a:xfrm>
        </p:spPr>
        <p:txBody>
          <a:bodyPr/>
          <a:lstStyle/>
          <a:p>
            <a:r>
              <a:rPr lang="en-GB" sz="4000" b="1">
                <a:latin typeface="Mongolian Baiti" panose="03000500000000000000" pitchFamily="66" charset="0"/>
                <a:cs typeface="Mongolian Baiti" panose="03000500000000000000" pitchFamily="66" charset="0"/>
              </a:rPr>
              <a:t>Rabbi Dr Moshe Freedman</a:t>
            </a:r>
            <a:br>
              <a:rPr lang="en-GB">
                <a:latin typeface="Mongolian Baiti" panose="03000500000000000000" pitchFamily="66" charset="0"/>
                <a:cs typeface="Mongolian Baiti" panose="03000500000000000000" pitchFamily="66" charset="0"/>
              </a:rPr>
            </a:br>
            <a:r>
              <a:rPr lang="en-GB" b="1">
                <a:latin typeface="Mongolian Baiti" panose="03000500000000000000" pitchFamily="66" charset="0"/>
                <a:cs typeface="Mongolian Baiti" panose="03000500000000000000" pitchFamily="66" charset="0"/>
              </a:rPr>
              <a:t>Rabbi, New West End Synagogue</a:t>
            </a:r>
            <a:br>
              <a:rPr lang="en-GB" b="1">
                <a:latin typeface="Mongolian Baiti" panose="03000500000000000000" pitchFamily="66" charset="0"/>
                <a:cs typeface="Mongolian Baiti" panose="03000500000000000000" pitchFamily="66" charset="0"/>
              </a:rPr>
            </a:br>
            <a:r>
              <a:rPr lang="en-GB" b="1">
                <a:latin typeface="Mongolian Baiti" panose="03000500000000000000" pitchFamily="66" charset="0"/>
                <a:cs typeface="Mongolian Baiti" panose="03000500000000000000" pitchFamily="66" charset="0"/>
              </a:rPr>
              <a:t>Deputy Co-chair of MEAG</a:t>
            </a:r>
            <a:br>
              <a:rPr lang="en-GB" b="1">
                <a:latin typeface="Mongolian Baiti" panose="03000500000000000000" pitchFamily="66" charset="0"/>
                <a:cs typeface="Mongolian Baiti" panose="03000500000000000000" pitchFamily="66" charset="0"/>
              </a:rPr>
            </a:br>
            <a:r>
              <a:rPr lang="en-GB" b="1">
                <a:latin typeface="Mongolian Baiti" panose="03000500000000000000" pitchFamily="66" charset="0"/>
                <a:cs typeface="Mongolian Baiti" panose="03000500000000000000" pitchFamily="66" charset="0"/>
              </a:rPr>
              <a:t>(Moral and Ethical Advisory Group to DHSC)</a:t>
            </a:r>
            <a:endParaRPr lang="en-GB" b="1" dirty="0">
              <a:latin typeface="Mongolian Baiti" panose="03000500000000000000" pitchFamily="66" charset="0"/>
              <a:cs typeface="Mongolian Baiti" panose="03000500000000000000" pitchFamily="66" charset="0"/>
            </a:endParaRPr>
          </a:p>
        </p:txBody>
      </p:sp>
      <p:sp>
        <p:nvSpPr>
          <p:cNvPr id="4" name="Subtitle 2">
            <a:extLst>
              <a:ext uri="{FF2B5EF4-FFF2-40B4-BE49-F238E27FC236}">
                <a16:creationId xmlns:a16="http://schemas.microsoft.com/office/drawing/2014/main" id="{C376F626-7B51-41BC-AF7A-883FBBC5C137}"/>
              </a:ext>
            </a:extLst>
          </p:cNvPr>
          <p:cNvSpPr txBox="1">
            <a:spLocks/>
          </p:cNvSpPr>
          <p:nvPr/>
        </p:nvSpPr>
        <p:spPr>
          <a:xfrm>
            <a:off x="1143000" y="434413"/>
            <a:ext cx="6858000" cy="6457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000" b="1" cap="small" dirty="0">
                <a:latin typeface="Mongolian Baiti" panose="03000500000000000000" pitchFamily="66" charset="0"/>
                <a:cs typeface="Mongolian Baiti" panose="03000500000000000000" pitchFamily="66" charset="0"/>
              </a:rPr>
              <a:t>Judaism and Society</a:t>
            </a:r>
            <a:endParaRPr lang="en-GB" b="1" cap="small" dirty="0">
              <a:latin typeface="Mongolian Baiti" panose="03000500000000000000" pitchFamily="66" charset="0"/>
              <a:cs typeface="Mongolian Baiti" panose="03000500000000000000" pitchFamily="66" charset="0"/>
            </a:endParaRPr>
          </a:p>
        </p:txBody>
      </p:sp>
    </p:spTree>
    <p:extLst>
      <p:ext uri="{BB962C8B-B14F-4D97-AF65-F5344CB8AC3E}">
        <p14:creationId xmlns:p14="http://schemas.microsoft.com/office/powerpoint/2010/main" val="2895103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The Military Factor</a:t>
            </a:r>
            <a:endParaRPr lang="en-GB" sz="4400" b="1" dirty="0"/>
          </a:p>
        </p:txBody>
      </p:sp>
      <p:sp>
        <p:nvSpPr>
          <p:cNvPr id="4" name="TextBox 3">
            <a:extLst>
              <a:ext uri="{FF2B5EF4-FFF2-40B4-BE49-F238E27FC236}">
                <a16:creationId xmlns:a16="http://schemas.microsoft.com/office/drawing/2014/main" id="{CD17F7DB-13DB-47E9-AF71-514E06902809}"/>
              </a:ext>
            </a:extLst>
          </p:cNvPr>
          <p:cNvSpPr txBox="1"/>
          <p:nvPr/>
        </p:nvSpPr>
        <p:spPr>
          <a:xfrm>
            <a:off x="328474" y="1473697"/>
            <a:ext cx="8451542" cy="3693319"/>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“After an event like that, the company commander goes back to the base and his soldiers look at him differently,” Farhi continued. “And he himself is different. He is on the line—responsible for the lives of a lot of people: his soldiers, Palestinian schoolchildren, journalists. Look, he didn’t conquer Eastern Europe, but he had to come up with a creative solution to a very complex situation. And he is only twenty-three years old.”</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We then heard from a brigadier general about Yossi Klein, a twenty- year-old helicopter pilot in the 2006 Lebanon war. He was ordered to evacuate a wounded soldier from deep in southern Lebanon. When he piloted his chopper to the battlefield, the wounded soldier lay on a stretcher surrounded by a dense overgrowth of bushes that prevented the helicopter from landing or hovering close enough to the ground to pull the stretcher on board.</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62691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The Military Factor</a:t>
            </a:r>
            <a:endParaRPr lang="en-GB" sz="4400" b="1" dirty="0"/>
          </a:p>
        </p:txBody>
      </p:sp>
      <p:sp>
        <p:nvSpPr>
          <p:cNvPr id="4" name="TextBox 3">
            <a:extLst>
              <a:ext uri="{FF2B5EF4-FFF2-40B4-BE49-F238E27FC236}">
                <a16:creationId xmlns:a16="http://schemas.microsoft.com/office/drawing/2014/main" id="{CD17F7DB-13DB-47E9-AF71-514E06902809}"/>
              </a:ext>
            </a:extLst>
          </p:cNvPr>
          <p:cNvSpPr txBox="1"/>
          <p:nvPr/>
        </p:nvSpPr>
        <p:spPr>
          <a:xfrm>
            <a:off x="328474" y="1473697"/>
            <a:ext cx="8451542" cy="3139321"/>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There were no manuals on how to deal with such a situation, but if there had been, they would not have recommended what Klein did. He used the tail rotor of his helicopter like a flying lawn mower to chop down the foliage. At any point, the rotor could have broken off, sending the helicopter crashing into the ground. But Klein succeeded in trimming the bushes enough so that, by hovering close to the ground, he could pick up the wounded soldier. The soldier was rushed to the hospital in Israel and his life was saved.</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Speaking of the company commanders who served under him, Farhi asked, “How many of their peers in their junior year in colleges have been tested in such a way?... How do you train and mature a twenty-year-old to shoulder such responsibility?”</a:t>
            </a:r>
          </a:p>
          <a:p>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1109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noFill/>
          <a:ln w="15875">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t>Immigration Nation</a:t>
            </a:r>
          </a:p>
        </p:txBody>
      </p:sp>
    </p:spTree>
    <p:extLst>
      <p:ext uri="{BB962C8B-B14F-4D97-AF65-F5344CB8AC3E}">
        <p14:creationId xmlns:p14="http://schemas.microsoft.com/office/powerpoint/2010/main" val="1821513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B13939E5-9CE1-4B8C-AD28-09DFE0BC35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9316" y="533390"/>
            <a:ext cx="4545368" cy="548142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9D91428-AE59-4376-9EEB-13D90B60A1B3}"/>
              </a:ext>
            </a:extLst>
          </p:cNvPr>
          <p:cNvSpPr txBox="1"/>
          <p:nvPr/>
        </p:nvSpPr>
        <p:spPr>
          <a:xfrm>
            <a:off x="346229" y="6096255"/>
            <a:ext cx="8451542" cy="646331"/>
          </a:xfrm>
          <a:prstGeom prst="rect">
            <a:avLst/>
          </a:prstGeom>
          <a:noFill/>
        </p:spPr>
        <p:txBody>
          <a:bodyPr wrap="square">
            <a:spAutoFit/>
          </a:bodyPr>
          <a:lstStyle/>
          <a:p>
            <a:r>
              <a:rPr lang="en-GB" b="0" i="0" dirty="0">
                <a:effectLst/>
              </a:rPr>
              <a:t>Buchenwald Concentration Camp survivors arrive in Haifa on the immigrant ship RMS </a:t>
            </a:r>
            <a:r>
              <a:rPr lang="en-GB" b="0" i="0" dirty="0" err="1">
                <a:effectLst/>
              </a:rPr>
              <a:t>Mataroa</a:t>
            </a:r>
            <a:r>
              <a:rPr lang="en-GB" b="0" i="0" dirty="0">
                <a:effectLst/>
              </a:rPr>
              <a:t> only to be arrested by the British, July 15, 1945</a:t>
            </a:r>
            <a:endParaRPr lang="en-GB" dirty="0"/>
          </a:p>
        </p:txBody>
      </p:sp>
    </p:spTree>
    <p:extLst>
      <p:ext uri="{BB962C8B-B14F-4D97-AF65-F5344CB8AC3E}">
        <p14:creationId xmlns:p14="http://schemas.microsoft.com/office/powerpoint/2010/main" val="1044703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D91428-AE59-4376-9EEB-13D90B60A1B3}"/>
              </a:ext>
            </a:extLst>
          </p:cNvPr>
          <p:cNvSpPr txBox="1"/>
          <p:nvPr/>
        </p:nvSpPr>
        <p:spPr>
          <a:xfrm>
            <a:off x="543757" y="6096255"/>
            <a:ext cx="8056486" cy="369332"/>
          </a:xfrm>
          <a:prstGeom prst="rect">
            <a:avLst/>
          </a:prstGeom>
          <a:noFill/>
        </p:spPr>
        <p:txBody>
          <a:bodyPr wrap="square">
            <a:spAutoFit/>
          </a:bodyPr>
          <a:lstStyle/>
          <a:p>
            <a:r>
              <a:rPr lang="en-GB" dirty="0"/>
              <a:t>Holocaust survivors disembarking in Haifa from the </a:t>
            </a:r>
            <a:r>
              <a:rPr lang="en-GB" dirty="0" err="1"/>
              <a:t>Haganah</a:t>
            </a:r>
            <a:r>
              <a:rPr lang="en-GB" dirty="0"/>
              <a:t> ship, the Exodus.</a:t>
            </a:r>
          </a:p>
        </p:txBody>
      </p:sp>
      <p:pic>
        <p:nvPicPr>
          <p:cNvPr id="26626" name="Picture 2">
            <a:extLst>
              <a:ext uri="{FF2B5EF4-FFF2-40B4-BE49-F238E27FC236}">
                <a16:creationId xmlns:a16="http://schemas.microsoft.com/office/drawing/2014/main" id="{D6912663-566E-44B3-843D-02C16B1FCA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2434"/>
            <a:ext cx="7620000" cy="540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908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D91428-AE59-4376-9EEB-13D90B60A1B3}"/>
              </a:ext>
            </a:extLst>
          </p:cNvPr>
          <p:cNvSpPr txBox="1"/>
          <p:nvPr/>
        </p:nvSpPr>
        <p:spPr>
          <a:xfrm>
            <a:off x="275207" y="5451694"/>
            <a:ext cx="8451542" cy="1200329"/>
          </a:xfrm>
          <a:prstGeom prst="rect">
            <a:avLst/>
          </a:prstGeom>
          <a:noFill/>
        </p:spPr>
        <p:txBody>
          <a:bodyPr wrap="square">
            <a:spAutoFit/>
          </a:bodyPr>
          <a:lstStyle/>
          <a:p>
            <a:pPr algn="just"/>
            <a:r>
              <a:rPr lang="en-GB" b="0" i="0" dirty="0">
                <a:effectLst/>
              </a:rPr>
              <a:t>In the course of the operation "Magic Carpet" (1949-1950), the entire community of Yemenite Jews (about 49,000 in total) immigrated to Israel. Most of them had never seen an airplane before, but they believed in the Biblical prophecy: according to the Book of Isaiah (40:31), God promised to return children of Israel to Zion "on wings of eagles".</a:t>
            </a:r>
            <a:endParaRPr lang="en-GB" dirty="0"/>
          </a:p>
        </p:txBody>
      </p:sp>
      <p:pic>
        <p:nvPicPr>
          <p:cNvPr id="27650" name="Picture 2">
            <a:extLst>
              <a:ext uri="{FF2B5EF4-FFF2-40B4-BE49-F238E27FC236}">
                <a16:creationId xmlns:a16="http://schemas.microsoft.com/office/drawing/2014/main" id="{9924AE87-AD81-4DE1-91BB-3140B4B4A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72" y="416321"/>
            <a:ext cx="7693212" cy="494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699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D91428-AE59-4376-9EEB-13D90B60A1B3}"/>
              </a:ext>
            </a:extLst>
          </p:cNvPr>
          <p:cNvSpPr txBox="1"/>
          <p:nvPr/>
        </p:nvSpPr>
        <p:spPr>
          <a:xfrm>
            <a:off x="275207" y="5691391"/>
            <a:ext cx="8451542" cy="369332"/>
          </a:xfrm>
          <a:prstGeom prst="rect">
            <a:avLst/>
          </a:prstGeom>
          <a:noFill/>
        </p:spPr>
        <p:txBody>
          <a:bodyPr wrap="square">
            <a:spAutoFit/>
          </a:bodyPr>
          <a:lstStyle/>
          <a:p>
            <a:pPr algn="ctr"/>
            <a:r>
              <a:rPr lang="en-GB" b="0" i="0" dirty="0" err="1">
                <a:effectLst/>
              </a:rPr>
              <a:t>Rechov</a:t>
            </a:r>
            <a:r>
              <a:rPr lang="en-GB" b="0" i="0" dirty="0">
                <a:effectLst/>
              </a:rPr>
              <a:t> </a:t>
            </a:r>
            <a:r>
              <a:rPr lang="en-GB" b="0" i="0" dirty="0" err="1">
                <a:effectLst/>
              </a:rPr>
              <a:t>Kanfei</a:t>
            </a:r>
            <a:r>
              <a:rPr lang="en-GB" b="0" i="0" dirty="0">
                <a:effectLst/>
              </a:rPr>
              <a:t> </a:t>
            </a:r>
            <a:r>
              <a:rPr lang="en-GB" b="0" i="0" dirty="0" err="1">
                <a:effectLst/>
              </a:rPr>
              <a:t>Nesharim</a:t>
            </a:r>
            <a:endParaRPr lang="en-GB" dirty="0"/>
          </a:p>
        </p:txBody>
      </p:sp>
      <p:pic>
        <p:nvPicPr>
          <p:cNvPr id="3" name="Picture 2">
            <a:extLst>
              <a:ext uri="{FF2B5EF4-FFF2-40B4-BE49-F238E27FC236}">
                <a16:creationId xmlns:a16="http://schemas.microsoft.com/office/drawing/2014/main" id="{DD6FE5BC-690D-451C-B2D8-9736BCC63F37}"/>
              </a:ext>
            </a:extLst>
          </p:cNvPr>
          <p:cNvPicPr>
            <a:picLocks noChangeAspect="1"/>
          </p:cNvPicPr>
          <p:nvPr/>
        </p:nvPicPr>
        <p:blipFill rotWithShape="1">
          <a:blip r:embed="rId3"/>
          <a:srcRect l="8349"/>
          <a:stretch/>
        </p:blipFill>
        <p:spPr>
          <a:xfrm>
            <a:off x="381740" y="416677"/>
            <a:ext cx="8380520" cy="5123793"/>
          </a:xfrm>
          <a:prstGeom prst="rect">
            <a:avLst/>
          </a:prstGeom>
        </p:spPr>
      </p:pic>
    </p:spTree>
    <p:extLst>
      <p:ext uri="{BB962C8B-B14F-4D97-AF65-F5344CB8AC3E}">
        <p14:creationId xmlns:p14="http://schemas.microsoft.com/office/powerpoint/2010/main" val="543203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D91428-AE59-4376-9EEB-13D90B60A1B3}"/>
              </a:ext>
            </a:extLst>
          </p:cNvPr>
          <p:cNvSpPr txBox="1"/>
          <p:nvPr/>
        </p:nvSpPr>
        <p:spPr>
          <a:xfrm>
            <a:off x="275207" y="5691391"/>
            <a:ext cx="8451542" cy="369332"/>
          </a:xfrm>
          <a:prstGeom prst="rect">
            <a:avLst/>
          </a:prstGeom>
          <a:noFill/>
        </p:spPr>
        <p:txBody>
          <a:bodyPr wrap="square">
            <a:spAutoFit/>
          </a:bodyPr>
          <a:lstStyle/>
          <a:p>
            <a:pPr algn="ctr"/>
            <a:r>
              <a:rPr lang="en-GB" b="0" i="0" dirty="0" err="1">
                <a:effectLst/>
              </a:rPr>
              <a:t>Rechov</a:t>
            </a:r>
            <a:r>
              <a:rPr lang="en-GB" b="0" i="0" dirty="0">
                <a:effectLst/>
              </a:rPr>
              <a:t> </a:t>
            </a:r>
            <a:r>
              <a:rPr lang="en-GB" b="0" i="0" dirty="0" err="1">
                <a:effectLst/>
              </a:rPr>
              <a:t>Kanfei</a:t>
            </a:r>
            <a:r>
              <a:rPr lang="en-GB" b="0" i="0" dirty="0">
                <a:effectLst/>
              </a:rPr>
              <a:t> </a:t>
            </a:r>
            <a:r>
              <a:rPr lang="en-GB" b="0" i="0" dirty="0" err="1">
                <a:effectLst/>
              </a:rPr>
              <a:t>Nesharim</a:t>
            </a:r>
            <a:endParaRPr lang="en-GB" dirty="0"/>
          </a:p>
        </p:txBody>
      </p:sp>
      <p:pic>
        <p:nvPicPr>
          <p:cNvPr id="3" name="Picture 2">
            <a:extLst>
              <a:ext uri="{FF2B5EF4-FFF2-40B4-BE49-F238E27FC236}">
                <a16:creationId xmlns:a16="http://schemas.microsoft.com/office/drawing/2014/main" id="{DD6FE5BC-690D-451C-B2D8-9736BCC63F37}"/>
              </a:ext>
            </a:extLst>
          </p:cNvPr>
          <p:cNvPicPr>
            <a:picLocks noChangeAspect="1"/>
          </p:cNvPicPr>
          <p:nvPr/>
        </p:nvPicPr>
        <p:blipFill rotWithShape="1">
          <a:blip r:embed="rId3"/>
          <a:srcRect l="8349"/>
          <a:stretch/>
        </p:blipFill>
        <p:spPr>
          <a:xfrm>
            <a:off x="381740" y="416677"/>
            <a:ext cx="8380520" cy="5123793"/>
          </a:xfrm>
          <a:prstGeom prst="rect">
            <a:avLst/>
          </a:prstGeom>
        </p:spPr>
      </p:pic>
      <p:cxnSp>
        <p:nvCxnSpPr>
          <p:cNvPr id="4" name="Straight Connector 3">
            <a:extLst>
              <a:ext uri="{FF2B5EF4-FFF2-40B4-BE49-F238E27FC236}">
                <a16:creationId xmlns:a16="http://schemas.microsoft.com/office/drawing/2014/main" id="{82466E0B-6068-4B71-BFCE-7501A7939DB2}"/>
              </a:ext>
            </a:extLst>
          </p:cNvPr>
          <p:cNvCxnSpPr>
            <a:cxnSpLocks/>
          </p:cNvCxnSpPr>
          <p:nvPr/>
        </p:nvCxnSpPr>
        <p:spPr>
          <a:xfrm>
            <a:off x="2760955" y="2583402"/>
            <a:ext cx="2645546" cy="1"/>
          </a:xfrm>
          <a:prstGeom prst="line">
            <a:avLst/>
          </a:prstGeom>
          <a:ln w="5715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433697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Arous brochure">
            <a:extLst>
              <a:ext uri="{FF2B5EF4-FFF2-40B4-BE49-F238E27FC236}">
                <a16:creationId xmlns:a16="http://schemas.microsoft.com/office/drawing/2014/main" id="{57CEC45C-EFA1-4215-A64C-7F37E26FBF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125" y="1565959"/>
            <a:ext cx="7421750" cy="490016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EBDE333C-C136-41D0-ACB9-9FA0803D2FFC}"/>
              </a:ext>
            </a:extLst>
          </p:cNvPr>
          <p:cNvSpPr>
            <a:spLocks noGrp="1"/>
          </p:cNvSpPr>
          <p:nvPr>
            <p:ph type="title"/>
          </p:nvPr>
        </p:nvSpPr>
        <p:spPr>
          <a:xfrm>
            <a:off x="628650" y="365126"/>
            <a:ext cx="7886700" cy="1325563"/>
          </a:xfrm>
        </p:spPr>
        <p:txBody>
          <a:bodyPr/>
          <a:lstStyle/>
          <a:p>
            <a:pPr algn="ctr"/>
            <a:r>
              <a:rPr lang="en-GB" b="1" dirty="0"/>
              <a:t>Immigration Nation</a:t>
            </a:r>
            <a:endParaRPr lang="en-GB" sz="4400" b="1" dirty="0"/>
          </a:p>
        </p:txBody>
      </p:sp>
    </p:spTree>
    <p:extLst>
      <p:ext uri="{BB962C8B-B14F-4D97-AF65-F5344CB8AC3E}">
        <p14:creationId xmlns:p14="http://schemas.microsoft.com/office/powerpoint/2010/main" val="2366661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Boats at Arous village, with Mossad agents in the background">
            <a:extLst>
              <a:ext uri="{FF2B5EF4-FFF2-40B4-BE49-F238E27FC236}">
                <a16:creationId xmlns:a16="http://schemas.microsoft.com/office/drawing/2014/main" id="{186F2289-A39C-4D8D-ABFE-8BBC322B9A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652" y="1364442"/>
            <a:ext cx="8542696" cy="480526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E3E5F81F-81E3-4624-A118-88544C594C6B}"/>
              </a:ext>
            </a:extLst>
          </p:cNvPr>
          <p:cNvSpPr>
            <a:spLocks noGrp="1"/>
          </p:cNvSpPr>
          <p:nvPr>
            <p:ph type="title"/>
          </p:nvPr>
        </p:nvSpPr>
        <p:spPr>
          <a:xfrm>
            <a:off x="628650" y="365126"/>
            <a:ext cx="7886700" cy="1325563"/>
          </a:xfrm>
        </p:spPr>
        <p:txBody>
          <a:bodyPr/>
          <a:lstStyle/>
          <a:p>
            <a:pPr algn="ctr"/>
            <a:r>
              <a:rPr lang="en-GB" b="1" dirty="0"/>
              <a:t>Immigration Nation</a:t>
            </a:r>
            <a:endParaRPr lang="en-GB" sz="4400" b="1" dirty="0"/>
          </a:p>
        </p:txBody>
      </p:sp>
      <p:sp>
        <p:nvSpPr>
          <p:cNvPr id="6" name="TextBox 5">
            <a:extLst>
              <a:ext uri="{FF2B5EF4-FFF2-40B4-BE49-F238E27FC236}">
                <a16:creationId xmlns:a16="http://schemas.microsoft.com/office/drawing/2014/main" id="{6DA8E197-FF19-4CEE-864E-9541EA737FDD}"/>
              </a:ext>
            </a:extLst>
          </p:cNvPr>
          <p:cNvSpPr txBox="1"/>
          <p:nvPr/>
        </p:nvSpPr>
        <p:spPr>
          <a:xfrm>
            <a:off x="130629" y="6169708"/>
            <a:ext cx="8882742" cy="369332"/>
          </a:xfrm>
          <a:prstGeom prst="rect">
            <a:avLst/>
          </a:prstGeom>
          <a:noFill/>
        </p:spPr>
        <p:txBody>
          <a:bodyPr wrap="square">
            <a:spAutoFit/>
          </a:bodyPr>
          <a:lstStyle/>
          <a:p>
            <a:pPr algn="ctr"/>
            <a:r>
              <a:rPr lang="en-GB" b="0" i="0" spc="-20" dirty="0">
                <a:effectLst/>
                <a:latin typeface="ReithSans"/>
              </a:rPr>
              <a:t>Mossad agents (background) at </a:t>
            </a:r>
            <a:r>
              <a:rPr lang="en-GB" b="0" i="0" spc="-20" dirty="0" err="1">
                <a:effectLst/>
                <a:latin typeface="ReithSans"/>
              </a:rPr>
              <a:t>Arous</a:t>
            </a:r>
            <a:r>
              <a:rPr lang="en-GB" b="0" i="0" spc="-20" dirty="0">
                <a:effectLst/>
                <a:latin typeface="ReithSans"/>
              </a:rPr>
              <a:t> with boats used for guests as well as for smuggling Jews</a:t>
            </a:r>
            <a:endParaRPr lang="en-GB" spc="-20" dirty="0"/>
          </a:p>
        </p:txBody>
      </p:sp>
    </p:spTree>
    <p:extLst>
      <p:ext uri="{BB962C8B-B14F-4D97-AF65-F5344CB8AC3E}">
        <p14:creationId xmlns:p14="http://schemas.microsoft.com/office/powerpoint/2010/main" val="1900439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t>Introduction</a:t>
            </a:r>
          </a:p>
        </p:txBody>
      </p:sp>
    </p:spTree>
    <p:extLst>
      <p:ext uri="{BB962C8B-B14F-4D97-AF65-F5344CB8AC3E}">
        <p14:creationId xmlns:p14="http://schemas.microsoft.com/office/powerpoint/2010/main" val="2610227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Immigration Nation</a:t>
            </a:r>
          </a:p>
        </p:txBody>
      </p:sp>
      <p:pic>
        <p:nvPicPr>
          <p:cNvPr id="24578" name="Picture 2" descr="Israel: Ethiopian immigrants get warm welcome | News | DW | 03.12.2020">
            <a:extLst>
              <a:ext uri="{FF2B5EF4-FFF2-40B4-BE49-F238E27FC236}">
                <a16:creationId xmlns:a16="http://schemas.microsoft.com/office/drawing/2014/main" id="{1671A952-A8D7-4A8B-9323-B716DE5DC7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832" y="1433744"/>
            <a:ext cx="8446178" cy="47539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44B8F54-C481-4329-9839-40B64F2DDBF8}"/>
              </a:ext>
            </a:extLst>
          </p:cNvPr>
          <p:cNvSpPr txBox="1"/>
          <p:nvPr/>
        </p:nvSpPr>
        <p:spPr>
          <a:xfrm>
            <a:off x="543757" y="6308208"/>
            <a:ext cx="8056486" cy="369332"/>
          </a:xfrm>
          <a:prstGeom prst="rect">
            <a:avLst/>
          </a:prstGeom>
          <a:noFill/>
        </p:spPr>
        <p:txBody>
          <a:bodyPr wrap="square">
            <a:spAutoFit/>
          </a:bodyPr>
          <a:lstStyle/>
          <a:p>
            <a:pPr algn="ctr"/>
            <a:r>
              <a:rPr lang="en-GB" b="0" i="0" dirty="0">
                <a:effectLst/>
              </a:rPr>
              <a:t>Ethiopian immigrants to Israel</a:t>
            </a:r>
            <a:endParaRPr lang="en-GB" dirty="0"/>
          </a:p>
        </p:txBody>
      </p:sp>
    </p:spTree>
    <p:extLst>
      <p:ext uri="{BB962C8B-B14F-4D97-AF65-F5344CB8AC3E}">
        <p14:creationId xmlns:p14="http://schemas.microsoft.com/office/powerpoint/2010/main" val="1867799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Immigration Nation</a:t>
            </a:r>
          </a:p>
        </p:txBody>
      </p:sp>
      <p:pic>
        <p:nvPicPr>
          <p:cNvPr id="25602" name="Picture 2" descr="Israel unblocks big immigration of Ethiopian Jews - BBC News">
            <a:extLst>
              <a:ext uri="{FF2B5EF4-FFF2-40B4-BE49-F238E27FC236}">
                <a16:creationId xmlns:a16="http://schemas.microsoft.com/office/drawing/2014/main" id="{491DB5C3-E384-4C80-BA72-802F812274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68" y="1565735"/>
            <a:ext cx="8059064" cy="45332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DB8DE26-64D3-446C-B821-0C170D53AD74}"/>
              </a:ext>
            </a:extLst>
          </p:cNvPr>
          <p:cNvSpPr txBox="1"/>
          <p:nvPr/>
        </p:nvSpPr>
        <p:spPr>
          <a:xfrm>
            <a:off x="543757" y="6308208"/>
            <a:ext cx="8056486" cy="369332"/>
          </a:xfrm>
          <a:prstGeom prst="rect">
            <a:avLst/>
          </a:prstGeom>
          <a:noFill/>
        </p:spPr>
        <p:txBody>
          <a:bodyPr wrap="square">
            <a:spAutoFit/>
          </a:bodyPr>
          <a:lstStyle/>
          <a:p>
            <a:pPr algn="ctr"/>
            <a:r>
              <a:rPr lang="en-GB" b="0" i="0" dirty="0">
                <a:effectLst/>
              </a:rPr>
              <a:t>Ethiopian immigrants to Israel</a:t>
            </a:r>
            <a:endParaRPr lang="en-GB" dirty="0"/>
          </a:p>
        </p:txBody>
      </p:sp>
    </p:spTree>
    <p:extLst>
      <p:ext uri="{BB962C8B-B14F-4D97-AF65-F5344CB8AC3E}">
        <p14:creationId xmlns:p14="http://schemas.microsoft.com/office/powerpoint/2010/main" val="3913941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noFill/>
          <a:ln w="15875">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t>Chutzpah</a:t>
            </a:r>
          </a:p>
        </p:txBody>
      </p:sp>
    </p:spTree>
    <p:extLst>
      <p:ext uri="{BB962C8B-B14F-4D97-AF65-F5344CB8AC3E}">
        <p14:creationId xmlns:p14="http://schemas.microsoft.com/office/powerpoint/2010/main" val="872727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Chutzpah</a:t>
            </a:r>
          </a:p>
        </p:txBody>
      </p:sp>
      <p:pic>
        <p:nvPicPr>
          <p:cNvPr id="8194" name="Picture 2" descr="Shimon Peres and Shai Agassi | (L-R) President of Israel Shi… | Flickr">
            <a:extLst>
              <a:ext uri="{FF2B5EF4-FFF2-40B4-BE49-F238E27FC236}">
                <a16:creationId xmlns:a16="http://schemas.microsoft.com/office/drawing/2014/main" id="{2F788387-5813-4F0C-AE5D-31B2572035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181" y="1383776"/>
            <a:ext cx="7675638" cy="5109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069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Chutzpah</a:t>
            </a:r>
          </a:p>
        </p:txBody>
      </p:sp>
      <p:pic>
        <p:nvPicPr>
          <p:cNvPr id="9218" name="Picture 2" descr="Shai Agassi's Quest To Build A Dominant Auto Company: A Greek Tragedy">
            <a:extLst>
              <a:ext uri="{FF2B5EF4-FFF2-40B4-BE49-F238E27FC236}">
                <a16:creationId xmlns:a16="http://schemas.microsoft.com/office/drawing/2014/main" id="{A81EB5D7-D641-4207-B5BF-0311E6B123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275" y="1473693"/>
            <a:ext cx="7323450" cy="4798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629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Chutzpah</a:t>
            </a:r>
          </a:p>
        </p:txBody>
      </p:sp>
      <p:sp>
        <p:nvSpPr>
          <p:cNvPr id="4" name="TextBox 3">
            <a:extLst>
              <a:ext uri="{FF2B5EF4-FFF2-40B4-BE49-F238E27FC236}">
                <a16:creationId xmlns:a16="http://schemas.microsoft.com/office/drawing/2014/main" id="{CD17F7DB-13DB-47E9-AF71-514E06902809}"/>
              </a:ext>
            </a:extLst>
          </p:cNvPr>
          <p:cNvSpPr txBox="1"/>
          <p:nvPr/>
        </p:nvSpPr>
        <p:spPr>
          <a:xfrm>
            <a:off x="790113" y="1305017"/>
            <a:ext cx="7528264" cy="4524315"/>
          </a:xfrm>
          <a:prstGeom prst="rect">
            <a:avLst/>
          </a:prstGeom>
          <a:noFill/>
        </p:spPr>
        <p:txBody>
          <a:bodyPr wrap="square" rtlCol="0">
            <a:spAutoFit/>
          </a:bodyPr>
          <a:lstStyle/>
          <a:p>
            <a:pPr algn="just" rtl="1"/>
            <a:r>
              <a:rPr lang="he-IL" u="sng" dirty="0">
                <a:effectLst/>
                <a:ea typeface="Calibri" panose="020F0502020204030204" pitchFamily="34" charset="0"/>
                <a:cs typeface="+mj-cs"/>
              </a:rPr>
              <a:t>בראשית פרק יד </a:t>
            </a:r>
          </a:p>
          <a:p>
            <a:pPr algn="just" rtl="1"/>
            <a:r>
              <a:rPr lang="he-IL" dirty="0">
                <a:effectLst/>
                <a:ea typeface="Calibri" panose="020F0502020204030204" pitchFamily="34" charset="0"/>
                <a:cs typeface="+mj-cs"/>
              </a:rPr>
              <a:t>(</a:t>
            </a:r>
            <a:r>
              <a:rPr lang="he-IL" dirty="0" err="1">
                <a:effectLst/>
                <a:ea typeface="Calibri" panose="020F0502020204030204" pitchFamily="34" charset="0"/>
                <a:cs typeface="+mj-cs"/>
              </a:rPr>
              <a:t>יג</a:t>
            </a:r>
            <a:r>
              <a:rPr lang="he-IL" dirty="0">
                <a:effectLst/>
                <a:ea typeface="Calibri" panose="020F0502020204030204" pitchFamily="34" charset="0"/>
                <a:cs typeface="+mj-cs"/>
              </a:rPr>
              <a:t>) וַיָּבֹא הַפָּלִיט </a:t>
            </a:r>
            <a:r>
              <a:rPr lang="he-IL" dirty="0" err="1">
                <a:effectLst/>
                <a:ea typeface="Calibri" panose="020F0502020204030204" pitchFamily="34" charset="0"/>
                <a:cs typeface="+mj-cs"/>
              </a:rPr>
              <a:t>וַיַּגֵּד</a:t>
            </a:r>
            <a:r>
              <a:rPr lang="he-IL" dirty="0">
                <a:effectLst/>
                <a:ea typeface="Calibri" panose="020F0502020204030204" pitchFamily="34" charset="0"/>
                <a:cs typeface="+mj-cs"/>
              </a:rPr>
              <a:t> לְאַבְרָם הָעִבְרִי וְהוּא שֹׁכֵן </a:t>
            </a:r>
            <a:r>
              <a:rPr lang="he-IL" dirty="0" err="1">
                <a:effectLst/>
                <a:ea typeface="Calibri" panose="020F0502020204030204" pitchFamily="34" charset="0"/>
                <a:cs typeface="+mj-cs"/>
              </a:rPr>
              <a:t>בְּאֵלֹנֵי</a:t>
            </a:r>
            <a:r>
              <a:rPr lang="he-IL" dirty="0">
                <a:effectLst/>
                <a:ea typeface="Calibri" panose="020F0502020204030204" pitchFamily="34" charset="0"/>
                <a:cs typeface="+mj-cs"/>
              </a:rPr>
              <a:t> מַמְרֵא הָאֱמֹרִי אֲחִי אֶשְׁכֹּל וַאֲחִי </a:t>
            </a:r>
            <a:r>
              <a:rPr lang="he-IL" dirty="0" err="1">
                <a:effectLst/>
                <a:ea typeface="Calibri" panose="020F0502020204030204" pitchFamily="34" charset="0"/>
                <a:cs typeface="+mj-cs"/>
              </a:rPr>
              <a:t>עָנֵר</a:t>
            </a:r>
            <a:r>
              <a:rPr lang="he-IL" dirty="0">
                <a:effectLst/>
                <a:ea typeface="Calibri" panose="020F0502020204030204" pitchFamily="34" charset="0"/>
                <a:cs typeface="+mj-cs"/>
              </a:rPr>
              <a:t> וְהֵם בַּעֲלֵי בְרִית אַבְרָם:</a:t>
            </a:r>
          </a:p>
          <a:p>
            <a:pPr algn="just"/>
            <a:r>
              <a:rPr lang="en-GB" u="sng" dirty="0">
                <a:effectLst/>
                <a:ea typeface="Calibri" panose="020F0502020204030204" pitchFamily="34" charset="0"/>
                <a:cs typeface="+mj-cs"/>
              </a:rPr>
              <a:t>Genesis 14:13</a:t>
            </a:r>
          </a:p>
          <a:p>
            <a:pPr algn="just"/>
            <a:r>
              <a:rPr lang="en-GB" dirty="0">
                <a:effectLst/>
                <a:ea typeface="Calibri" panose="020F0502020204030204" pitchFamily="34" charset="0"/>
                <a:cs typeface="+mj-cs"/>
              </a:rPr>
              <a:t>And the fugitive came and he told Avram the Hebrew, and he was living in the plain of </a:t>
            </a:r>
            <a:r>
              <a:rPr lang="en-GB" dirty="0" err="1">
                <a:effectLst/>
                <a:ea typeface="Calibri" panose="020F0502020204030204" pitchFamily="34" charset="0"/>
                <a:cs typeface="+mj-cs"/>
              </a:rPr>
              <a:t>Mamre</a:t>
            </a:r>
            <a:r>
              <a:rPr lang="en-GB" dirty="0">
                <a:effectLst/>
                <a:ea typeface="Calibri" panose="020F0502020204030204" pitchFamily="34" charset="0"/>
                <a:cs typeface="+mj-cs"/>
              </a:rPr>
              <a:t> the Amorite, the brother of Eshkol and the brother of Aner, who were Abram's confederates.</a:t>
            </a:r>
          </a:p>
          <a:p>
            <a:pPr algn="just" rtl="1"/>
            <a:endParaRPr lang="en-GB" dirty="0">
              <a:ea typeface="Calibri" panose="020F0502020204030204" pitchFamily="34" charset="0"/>
              <a:cs typeface="+mj-cs"/>
            </a:endParaRPr>
          </a:p>
          <a:p>
            <a:pPr algn="just" rtl="1"/>
            <a:r>
              <a:rPr lang="he-IL" u="sng" dirty="0">
                <a:effectLst/>
                <a:ea typeface="Calibri" panose="020F0502020204030204" pitchFamily="34" charset="0"/>
                <a:cs typeface="+mj-cs"/>
              </a:rPr>
              <a:t>בראשית רבה (</a:t>
            </a:r>
            <a:r>
              <a:rPr lang="he-IL" u="sng" dirty="0" err="1">
                <a:effectLst/>
                <a:ea typeface="Calibri" panose="020F0502020204030204" pitchFamily="34" charset="0"/>
                <a:cs typeface="+mj-cs"/>
              </a:rPr>
              <a:t>וילנא</a:t>
            </a:r>
            <a:r>
              <a:rPr lang="he-IL" u="sng" dirty="0">
                <a:effectLst/>
                <a:ea typeface="Calibri" panose="020F0502020204030204" pitchFamily="34" charset="0"/>
                <a:cs typeface="+mj-cs"/>
              </a:rPr>
              <a:t>) פרשה </a:t>
            </a:r>
            <a:r>
              <a:rPr lang="he-IL" u="sng" dirty="0" err="1">
                <a:effectLst/>
                <a:ea typeface="Calibri" panose="020F0502020204030204" pitchFamily="34" charset="0"/>
                <a:cs typeface="+mj-cs"/>
              </a:rPr>
              <a:t>מב</a:t>
            </a:r>
            <a:r>
              <a:rPr lang="he-IL" u="sng" dirty="0">
                <a:effectLst/>
                <a:ea typeface="Calibri" panose="020F0502020204030204" pitchFamily="34" charset="0"/>
                <a:cs typeface="+mj-cs"/>
              </a:rPr>
              <a:t> סימן ח </a:t>
            </a:r>
          </a:p>
          <a:p>
            <a:pPr algn="just" rtl="1"/>
            <a:r>
              <a:rPr lang="he-IL" dirty="0" err="1">
                <a:effectLst/>
                <a:ea typeface="Calibri" panose="020F0502020204030204" pitchFamily="34" charset="0"/>
                <a:cs typeface="+mj-cs"/>
              </a:rPr>
              <a:t>וַיַּגֵּד</a:t>
            </a:r>
            <a:r>
              <a:rPr lang="he-IL" dirty="0">
                <a:effectLst/>
                <a:ea typeface="Calibri" panose="020F0502020204030204" pitchFamily="34" charset="0"/>
                <a:cs typeface="+mj-cs"/>
              </a:rPr>
              <a:t> לְאַבְרָם הָעִבְרִי, רַבִּי יְהוּדָה וְרַבִּי נְחֶמְיָה וְרַבָּנָן, רַבִּי יְהוּדָה אוֹמֵר כָּל הָעוֹלָם כֻּלּוֹ מֵעֵבֶר אֶחָד וְהוּא מֵעֵבֶר אֶחָד.</a:t>
            </a:r>
            <a:endParaRPr lang="en-GB" dirty="0">
              <a:effectLst/>
              <a:ea typeface="Calibri" panose="020F0502020204030204" pitchFamily="34" charset="0"/>
              <a:cs typeface="+mj-cs"/>
            </a:endParaRPr>
          </a:p>
          <a:p>
            <a:pPr algn="just"/>
            <a:r>
              <a:rPr lang="en-GB" u="sng" dirty="0">
                <a:ea typeface="Calibri" panose="020F0502020204030204" pitchFamily="34" charset="0"/>
                <a:cs typeface="+mj-cs"/>
              </a:rPr>
              <a:t>Genesis Rabbah 42:8</a:t>
            </a:r>
          </a:p>
          <a:p>
            <a:pPr algn="just"/>
            <a:r>
              <a:rPr lang="en-GB" dirty="0">
                <a:effectLst/>
                <a:ea typeface="Calibri" panose="020F0502020204030204" pitchFamily="34" charset="0"/>
                <a:cs typeface="+mj-cs"/>
              </a:rPr>
              <a:t>and he told Avram the Hebrew – </a:t>
            </a:r>
            <a:r>
              <a:rPr lang="en-GB" dirty="0" err="1">
                <a:effectLst/>
                <a:ea typeface="Calibri" panose="020F0502020204030204" pitchFamily="34" charset="0"/>
                <a:cs typeface="+mj-cs"/>
              </a:rPr>
              <a:t>Rebbi</a:t>
            </a:r>
            <a:r>
              <a:rPr lang="en-GB" dirty="0">
                <a:effectLst/>
                <a:ea typeface="Calibri" panose="020F0502020204030204" pitchFamily="34" charset="0"/>
                <a:cs typeface="+mj-cs"/>
              </a:rPr>
              <a:t> </a:t>
            </a:r>
            <a:r>
              <a:rPr lang="en-GB" dirty="0" err="1">
                <a:effectLst/>
                <a:ea typeface="Calibri" panose="020F0502020204030204" pitchFamily="34" charset="0"/>
                <a:cs typeface="+mj-cs"/>
              </a:rPr>
              <a:t>Yehudah</a:t>
            </a:r>
            <a:r>
              <a:rPr lang="en-GB" dirty="0">
                <a:ea typeface="Calibri" panose="020F0502020204030204" pitchFamily="34" charset="0"/>
                <a:cs typeface="+mj-cs"/>
              </a:rPr>
              <a:t>, </a:t>
            </a:r>
            <a:r>
              <a:rPr lang="en-GB" dirty="0" err="1">
                <a:ea typeface="Calibri" panose="020F0502020204030204" pitchFamily="34" charset="0"/>
                <a:cs typeface="+mj-cs"/>
              </a:rPr>
              <a:t>Rebbi</a:t>
            </a:r>
            <a:r>
              <a:rPr lang="en-GB" dirty="0">
                <a:ea typeface="Calibri" panose="020F0502020204030204" pitchFamily="34" charset="0"/>
                <a:cs typeface="+mj-cs"/>
              </a:rPr>
              <a:t> </a:t>
            </a:r>
            <a:r>
              <a:rPr lang="en-GB" dirty="0" err="1">
                <a:ea typeface="Calibri" panose="020F0502020204030204" pitchFamily="34" charset="0"/>
                <a:cs typeface="+mj-cs"/>
              </a:rPr>
              <a:t>Nechemiah</a:t>
            </a:r>
            <a:r>
              <a:rPr lang="en-GB" dirty="0">
                <a:ea typeface="Calibri" panose="020F0502020204030204" pitchFamily="34" charset="0"/>
                <a:cs typeface="+mj-cs"/>
              </a:rPr>
              <a:t> and the Rabbis disagree on what the meaning of this phrase means. </a:t>
            </a:r>
            <a:r>
              <a:rPr lang="en-GB" dirty="0" err="1">
                <a:ea typeface="Calibri" panose="020F0502020204030204" pitchFamily="34" charset="0"/>
                <a:cs typeface="+mj-cs"/>
              </a:rPr>
              <a:t>Rebbi</a:t>
            </a:r>
            <a:r>
              <a:rPr lang="en-GB" dirty="0">
                <a:ea typeface="Calibri" panose="020F0502020204030204" pitchFamily="34" charset="0"/>
                <a:cs typeface="+mj-cs"/>
              </a:rPr>
              <a:t> </a:t>
            </a:r>
            <a:r>
              <a:rPr lang="en-GB" dirty="0" err="1">
                <a:ea typeface="Calibri" panose="020F0502020204030204" pitchFamily="34" charset="0"/>
                <a:cs typeface="+mj-cs"/>
              </a:rPr>
              <a:t>Yehudah</a:t>
            </a:r>
            <a:r>
              <a:rPr lang="en-GB" dirty="0">
                <a:ea typeface="Calibri" panose="020F0502020204030204" pitchFamily="34" charset="0"/>
                <a:cs typeface="+mj-cs"/>
              </a:rPr>
              <a:t> says [it reflects the fact that] the entire world was on one side [of the river] and he [stood] on the other. </a:t>
            </a:r>
          </a:p>
        </p:txBody>
      </p:sp>
    </p:spTree>
    <p:extLst>
      <p:ext uri="{BB962C8B-B14F-4D97-AF65-F5344CB8AC3E}">
        <p14:creationId xmlns:p14="http://schemas.microsoft.com/office/powerpoint/2010/main" val="482940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Chutzpah</a:t>
            </a:r>
          </a:p>
        </p:txBody>
      </p:sp>
      <p:sp>
        <p:nvSpPr>
          <p:cNvPr id="4" name="TextBox 3">
            <a:extLst>
              <a:ext uri="{FF2B5EF4-FFF2-40B4-BE49-F238E27FC236}">
                <a16:creationId xmlns:a16="http://schemas.microsoft.com/office/drawing/2014/main" id="{CD17F7DB-13DB-47E9-AF71-514E06902809}"/>
              </a:ext>
            </a:extLst>
          </p:cNvPr>
          <p:cNvSpPr txBox="1"/>
          <p:nvPr/>
        </p:nvSpPr>
        <p:spPr>
          <a:xfrm>
            <a:off x="790113" y="1553592"/>
            <a:ext cx="7528264" cy="2862322"/>
          </a:xfrm>
          <a:prstGeom prst="rect">
            <a:avLst/>
          </a:prstGeom>
          <a:noFill/>
        </p:spPr>
        <p:txBody>
          <a:bodyPr wrap="square" rtlCol="0">
            <a:spAutoFit/>
          </a:bodyPr>
          <a:lstStyle/>
          <a:p>
            <a:pPr algn="just" rtl="1"/>
            <a:r>
              <a:rPr lang="he-IL" u="sng" dirty="0">
                <a:ea typeface="Calibri" panose="020F0502020204030204" pitchFamily="34" charset="0"/>
                <a:cs typeface="+mj-cs"/>
              </a:rPr>
              <a:t>ר׳ זאב וולף </a:t>
            </a:r>
            <a:r>
              <a:rPr lang="he-IL" u="sng" dirty="0" err="1">
                <a:ea typeface="Calibri" panose="020F0502020204030204" pitchFamily="34" charset="0"/>
                <a:cs typeface="+mj-cs"/>
              </a:rPr>
              <a:t>איינהורן</a:t>
            </a:r>
            <a:r>
              <a:rPr lang="he-IL" u="sng" dirty="0">
                <a:ea typeface="Calibri" panose="020F0502020204030204" pitchFamily="34" charset="0"/>
                <a:cs typeface="+mj-cs"/>
              </a:rPr>
              <a:t>, פירוש </a:t>
            </a:r>
            <a:r>
              <a:rPr lang="he-IL" u="sng" dirty="0" err="1">
                <a:ea typeface="Calibri" panose="020F0502020204030204" pitchFamily="34" charset="0"/>
                <a:cs typeface="+mj-cs"/>
              </a:rPr>
              <a:t>מהרז״ו</a:t>
            </a:r>
            <a:r>
              <a:rPr lang="he-IL" u="sng" dirty="0">
                <a:ea typeface="Calibri" panose="020F0502020204030204" pitchFamily="34" charset="0"/>
                <a:cs typeface="+mj-cs"/>
              </a:rPr>
              <a:t> על </a:t>
            </a:r>
            <a:r>
              <a:rPr lang="he-IL" u="sng" dirty="0">
                <a:effectLst/>
                <a:ea typeface="Calibri" panose="020F0502020204030204" pitchFamily="34" charset="0"/>
                <a:cs typeface="+mj-cs"/>
              </a:rPr>
              <a:t>בראשית רבה פרשה </a:t>
            </a:r>
            <a:r>
              <a:rPr lang="he-IL" u="sng" dirty="0" err="1">
                <a:effectLst/>
                <a:ea typeface="Calibri" panose="020F0502020204030204" pitchFamily="34" charset="0"/>
                <a:cs typeface="+mj-cs"/>
              </a:rPr>
              <a:t>מב</a:t>
            </a:r>
            <a:r>
              <a:rPr lang="he-IL" u="sng" dirty="0">
                <a:effectLst/>
                <a:ea typeface="Calibri" panose="020F0502020204030204" pitchFamily="34" charset="0"/>
                <a:cs typeface="+mj-cs"/>
              </a:rPr>
              <a:t> סימן ח </a:t>
            </a:r>
          </a:p>
          <a:p>
            <a:pPr algn="just" rtl="1"/>
            <a:r>
              <a:rPr lang="he-IL" b="1" dirty="0">
                <a:effectLst/>
                <a:ea typeface="Calibri" panose="020F0502020204030204" pitchFamily="34" charset="0"/>
                <a:cs typeface="+mj-cs"/>
              </a:rPr>
              <a:t>מעבר אחר </a:t>
            </a:r>
            <a:r>
              <a:rPr lang="he-IL" b="1" dirty="0" err="1">
                <a:effectLst/>
                <a:ea typeface="Calibri" panose="020F0502020204030204" pitchFamily="34" charset="0"/>
                <a:cs typeface="+mj-cs"/>
              </a:rPr>
              <a:t>וכו</a:t>
            </a:r>
            <a:r>
              <a:rPr lang="he-IL" b="1" dirty="0">
                <a:effectLst/>
                <a:ea typeface="Calibri" panose="020F0502020204030204" pitchFamily="34" charset="0"/>
                <a:cs typeface="+mj-cs"/>
              </a:rPr>
              <a:t>'. </a:t>
            </a:r>
            <a:r>
              <a:rPr lang="he-IL" dirty="0">
                <a:effectLst/>
                <a:ea typeface="Calibri" panose="020F0502020204030204" pitchFamily="34" charset="0"/>
                <a:cs typeface="+mj-cs"/>
              </a:rPr>
              <a:t>כי כל בני תבל לא ידעו אז את ה' כי עבדו כולם לכוכבים ומזלות רק אברהם הכיר בורא עולם והוא לבדו היה לעבר אחד בעולם לעבוד </a:t>
            </a:r>
            <a:r>
              <a:rPr lang="he-IL" dirty="0" err="1">
                <a:effectLst/>
                <a:ea typeface="Calibri" panose="020F0502020204030204" pitchFamily="34" charset="0"/>
                <a:cs typeface="+mj-cs"/>
              </a:rPr>
              <a:t>אלהי</a:t>
            </a:r>
            <a:r>
              <a:rPr lang="he-IL" dirty="0">
                <a:effectLst/>
                <a:ea typeface="Calibri" panose="020F0502020204030204" pitchFamily="34" charset="0"/>
                <a:cs typeface="+mj-cs"/>
              </a:rPr>
              <a:t> אמת וכל בני תבל לצד אחר לצד חוץ:</a:t>
            </a:r>
            <a:endParaRPr lang="en-GB" dirty="0">
              <a:effectLst/>
              <a:ea typeface="Calibri" panose="020F0502020204030204" pitchFamily="34" charset="0"/>
              <a:cs typeface="+mj-cs"/>
            </a:endParaRPr>
          </a:p>
          <a:p>
            <a:pPr algn="just" rtl="1"/>
            <a:endParaRPr lang="en-GB" dirty="0">
              <a:effectLst/>
              <a:ea typeface="Calibri" panose="020F0502020204030204" pitchFamily="34" charset="0"/>
              <a:cs typeface="+mj-cs"/>
            </a:endParaRPr>
          </a:p>
          <a:p>
            <a:pPr algn="just"/>
            <a:r>
              <a:rPr lang="en-GB" u="sng" dirty="0">
                <a:ea typeface="Calibri" panose="020F0502020204030204" pitchFamily="34" charset="0"/>
                <a:cs typeface="+mj-cs"/>
              </a:rPr>
              <a:t>Rabbi Zev Woolf Einhorn, </a:t>
            </a:r>
            <a:r>
              <a:rPr lang="en-GB" u="sng" dirty="0" err="1">
                <a:ea typeface="Calibri" panose="020F0502020204030204" pitchFamily="34" charset="0"/>
                <a:cs typeface="+mj-cs"/>
              </a:rPr>
              <a:t>Peirush</a:t>
            </a:r>
            <a:r>
              <a:rPr lang="en-GB" u="sng" dirty="0">
                <a:ea typeface="Calibri" panose="020F0502020204030204" pitchFamily="34" charset="0"/>
                <a:cs typeface="+mj-cs"/>
              </a:rPr>
              <a:t> </a:t>
            </a:r>
            <a:r>
              <a:rPr lang="en-GB" u="sng" dirty="0" err="1">
                <a:ea typeface="Calibri" panose="020F0502020204030204" pitchFamily="34" charset="0"/>
                <a:cs typeface="+mj-cs"/>
              </a:rPr>
              <a:t>Maharzu</a:t>
            </a:r>
            <a:r>
              <a:rPr lang="en-GB" u="sng" dirty="0">
                <a:ea typeface="Calibri" panose="020F0502020204030204" pitchFamily="34" charset="0"/>
                <a:cs typeface="+mj-cs"/>
              </a:rPr>
              <a:t> on Genesis Rabbah 42:8</a:t>
            </a:r>
          </a:p>
          <a:p>
            <a:pPr algn="just"/>
            <a:r>
              <a:rPr lang="en-GB" b="1" dirty="0">
                <a:effectLst/>
                <a:ea typeface="Calibri" panose="020F0502020204030204" pitchFamily="34" charset="0"/>
                <a:cs typeface="+mj-cs"/>
              </a:rPr>
              <a:t>On one side etc. – </a:t>
            </a:r>
            <a:r>
              <a:rPr lang="en-GB" dirty="0">
                <a:effectLst/>
                <a:ea typeface="Calibri" panose="020F0502020204030204" pitchFamily="34" charset="0"/>
                <a:cs typeface="+mj-cs"/>
              </a:rPr>
              <a:t>for all the abominable </a:t>
            </a:r>
            <a:r>
              <a:rPr lang="en-GB" dirty="0" err="1">
                <a:effectLst/>
                <a:ea typeface="Calibri" panose="020F0502020204030204" pitchFamily="34" charset="0"/>
                <a:cs typeface="+mj-cs"/>
              </a:rPr>
              <a:t>individuls</a:t>
            </a:r>
            <a:r>
              <a:rPr lang="en-GB" dirty="0">
                <a:effectLst/>
                <a:ea typeface="Calibri" panose="020F0502020204030204" pitchFamily="34" charset="0"/>
                <a:cs typeface="+mj-cs"/>
              </a:rPr>
              <a:t> did not yet know of God for they were all idol worshippers. It was only Abraham who recognised the Creator of the Universe, and he was the only one in the world who worshipped the One True God, and so the rest of them were on the other side.</a:t>
            </a:r>
            <a:endParaRPr lang="en-GB" b="1" dirty="0">
              <a:effectLst/>
              <a:ea typeface="Calibri" panose="020F0502020204030204" pitchFamily="34" charset="0"/>
              <a:cs typeface="+mj-cs"/>
            </a:endParaRPr>
          </a:p>
        </p:txBody>
      </p:sp>
    </p:spTree>
    <p:extLst>
      <p:ext uri="{BB962C8B-B14F-4D97-AF65-F5344CB8AC3E}">
        <p14:creationId xmlns:p14="http://schemas.microsoft.com/office/powerpoint/2010/main" val="2210608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Chutzpah</a:t>
            </a:r>
          </a:p>
        </p:txBody>
      </p:sp>
      <p:sp>
        <p:nvSpPr>
          <p:cNvPr id="4" name="TextBox 3">
            <a:extLst>
              <a:ext uri="{FF2B5EF4-FFF2-40B4-BE49-F238E27FC236}">
                <a16:creationId xmlns:a16="http://schemas.microsoft.com/office/drawing/2014/main" id="{CD17F7DB-13DB-47E9-AF71-514E06902809}"/>
              </a:ext>
            </a:extLst>
          </p:cNvPr>
          <p:cNvSpPr txBox="1"/>
          <p:nvPr/>
        </p:nvSpPr>
        <p:spPr>
          <a:xfrm>
            <a:off x="790113" y="1553592"/>
            <a:ext cx="7528264" cy="4524315"/>
          </a:xfrm>
          <a:prstGeom prst="rect">
            <a:avLst/>
          </a:prstGeom>
          <a:noFill/>
        </p:spPr>
        <p:txBody>
          <a:bodyPr wrap="square" rtlCol="0">
            <a:spAutoFit/>
          </a:bodyPr>
          <a:lstStyle/>
          <a:p>
            <a:pPr algn="just" rtl="1"/>
            <a:r>
              <a:rPr lang="he-IL" u="sng" dirty="0">
                <a:ea typeface="Calibri" panose="020F0502020204030204" pitchFamily="34" charset="0"/>
                <a:cs typeface="+mj-cs"/>
              </a:rPr>
              <a:t>בראשית פרק </a:t>
            </a:r>
            <a:r>
              <a:rPr lang="he-IL" u="sng" dirty="0" err="1">
                <a:ea typeface="Calibri" panose="020F0502020204030204" pitchFamily="34" charset="0"/>
                <a:cs typeface="+mj-cs"/>
              </a:rPr>
              <a:t>יח</a:t>
            </a:r>
            <a:r>
              <a:rPr lang="he-IL" u="sng" dirty="0">
                <a:ea typeface="Calibri" panose="020F0502020204030204" pitchFamily="34" charset="0"/>
                <a:cs typeface="+mj-cs"/>
              </a:rPr>
              <a:t> פסוק </a:t>
            </a:r>
            <a:r>
              <a:rPr lang="he-IL" u="sng" dirty="0" err="1">
                <a:ea typeface="Calibri" panose="020F0502020204030204" pitchFamily="34" charset="0"/>
                <a:cs typeface="+mj-cs"/>
              </a:rPr>
              <a:t>כג</a:t>
            </a:r>
            <a:r>
              <a:rPr lang="he-IL" u="sng" dirty="0">
                <a:ea typeface="Calibri" panose="020F0502020204030204" pitchFamily="34" charset="0"/>
                <a:cs typeface="+mj-cs"/>
              </a:rPr>
              <a:t> </a:t>
            </a:r>
          </a:p>
          <a:p>
            <a:pPr algn="just" rtl="1"/>
            <a:r>
              <a:rPr lang="he-IL" dirty="0" err="1">
                <a:ea typeface="Calibri" panose="020F0502020204030204" pitchFamily="34" charset="0"/>
                <a:cs typeface="+mj-cs"/>
              </a:rPr>
              <a:t>וַיִּגַּש</a:t>
            </a:r>
            <a:r>
              <a:rPr lang="he-IL" dirty="0">
                <a:ea typeface="Calibri" panose="020F0502020204030204" pitchFamily="34" charset="0"/>
                <a:cs typeface="+mj-cs"/>
              </a:rPr>
              <a:t>ׁ אַבְרָהָם וַיֹּאמַר הַאַף תִּסְפֶּה צַדִּיק עִם רָשָׁע:</a:t>
            </a:r>
            <a:endParaRPr lang="en-GB" dirty="0">
              <a:ea typeface="Calibri" panose="020F0502020204030204" pitchFamily="34" charset="0"/>
              <a:cs typeface="+mj-cs"/>
            </a:endParaRPr>
          </a:p>
          <a:p>
            <a:pPr algn="just"/>
            <a:r>
              <a:rPr lang="en-GB" u="sng" dirty="0">
                <a:ea typeface="Calibri" panose="020F0502020204030204" pitchFamily="34" charset="0"/>
                <a:cs typeface="+mj-cs"/>
              </a:rPr>
              <a:t>Genesis 18:23</a:t>
            </a:r>
          </a:p>
          <a:p>
            <a:pPr algn="just"/>
            <a:r>
              <a:rPr lang="en-GB" dirty="0">
                <a:effectLst/>
                <a:ea typeface="Calibri" panose="020F0502020204030204" pitchFamily="34" charset="0"/>
                <a:cs typeface="+mj-cs"/>
              </a:rPr>
              <a:t>And Abraham approached and said, "Will You even destroy the righteous with the wicked?</a:t>
            </a:r>
          </a:p>
          <a:p>
            <a:pPr algn="just"/>
            <a:endParaRPr lang="en-GB" dirty="0">
              <a:ea typeface="Calibri" panose="020F0502020204030204" pitchFamily="34" charset="0"/>
              <a:cs typeface="+mj-cs"/>
            </a:endParaRPr>
          </a:p>
          <a:p>
            <a:pPr algn="just" rtl="1"/>
            <a:r>
              <a:rPr lang="he-IL" b="1" i="0" dirty="0" err="1">
                <a:solidFill>
                  <a:srgbClr val="000000"/>
                </a:solidFill>
                <a:effectLst/>
                <a:latin typeface="sbl_hebrew"/>
                <a:cs typeface="+mj-cs"/>
              </a:rPr>
              <a:t>ויגש</a:t>
            </a:r>
            <a:r>
              <a:rPr lang="he-IL" b="1" i="0" dirty="0">
                <a:solidFill>
                  <a:srgbClr val="000000"/>
                </a:solidFill>
                <a:effectLst/>
                <a:latin typeface="sbl_hebrew"/>
                <a:cs typeface="+mj-cs"/>
              </a:rPr>
              <a:t> אברהם: </a:t>
            </a:r>
            <a:r>
              <a:rPr lang="he-IL" b="0" i="0" dirty="0">
                <a:solidFill>
                  <a:srgbClr val="000000"/>
                </a:solidFill>
                <a:effectLst/>
                <a:latin typeface="sbl_hebrew"/>
                <a:cs typeface="+mj-cs"/>
              </a:rPr>
              <a:t>מצינו הגשה למלחמה (ש"ב י </a:t>
            </a:r>
            <a:r>
              <a:rPr lang="he-IL" b="0" i="0" dirty="0" err="1">
                <a:solidFill>
                  <a:srgbClr val="000000"/>
                </a:solidFill>
                <a:effectLst/>
                <a:latin typeface="sbl_hebrew"/>
                <a:cs typeface="+mj-cs"/>
              </a:rPr>
              <a:t>יג</a:t>
            </a:r>
            <a:r>
              <a:rPr lang="he-IL" b="0" i="0" dirty="0">
                <a:solidFill>
                  <a:srgbClr val="000000"/>
                </a:solidFill>
                <a:effectLst/>
                <a:latin typeface="sbl_hebrew"/>
                <a:cs typeface="+mj-cs"/>
              </a:rPr>
              <a:t>) </a:t>
            </a:r>
            <a:r>
              <a:rPr lang="he-IL" b="0" i="0" dirty="0" err="1">
                <a:solidFill>
                  <a:srgbClr val="000000"/>
                </a:solidFill>
                <a:effectLst/>
                <a:latin typeface="sbl_hebrew"/>
                <a:cs typeface="+mj-cs"/>
              </a:rPr>
              <a:t>ויגש</a:t>
            </a:r>
            <a:r>
              <a:rPr lang="he-IL" b="0" i="0" dirty="0">
                <a:solidFill>
                  <a:srgbClr val="000000"/>
                </a:solidFill>
                <a:effectLst/>
                <a:latin typeface="sbl_hebrew"/>
                <a:cs typeface="+mj-cs"/>
              </a:rPr>
              <a:t> יואב וגו', הגשה לפיוס (להלן מד </a:t>
            </a:r>
            <a:r>
              <a:rPr lang="he-IL" b="0" i="0" dirty="0" err="1">
                <a:solidFill>
                  <a:srgbClr val="000000"/>
                </a:solidFill>
                <a:effectLst/>
                <a:latin typeface="sbl_hebrew"/>
                <a:cs typeface="+mj-cs"/>
              </a:rPr>
              <a:t>יח</a:t>
            </a:r>
            <a:r>
              <a:rPr lang="he-IL" b="0" i="0" dirty="0">
                <a:solidFill>
                  <a:srgbClr val="000000"/>
                </a:solidFill>
                <a:effectLst/>
                <a:latin typeface="sbl_hebrew"/>
                <a:cs typeface="+mj-cs"/>
              </a:rPr>
              <a:t>) </a:t>
            </a:r>
            <a:r>
              <a:rPr lang="he-IL" b="0" i="0" dirty="0" err="1">
                <a:solidFill>
                  <a:srgbClr val="000000"/>
                </a:solidFill>
                <a:effectLst/>
                <a:latin typeface="sbl_hebrew"/>
                <a:cs typeface="+mj-cs"/>
              </a:rPr>
              <a:t>ויגש</a:t>
            </a:r>
            <a:r>
              <a:rPr lang="he-IL" b="0" i="0" dirty="0">
                <a:solidFill>
                  <a:srgbClr val="000000"/>
                </a:solidFill>
                <a:effectLst/>
                <a:latin typeface="sbl_hebrew"/>
                <a:cs typeface="+mj-cs"/>
              </a:rPr>
              <a:t> אליו יהודה, והגשה לתפלה (מלכים א' </a:t>
            </a:r>
            <a:r>
              <a:rPr lang="he-IL" b="0" i="0" dirty="0" err="1">
                <a:solidFill>
                  <a:srgbClr val="000000"/>
                </a:solidFill>
                <a:effectLst/>
                <a:latin typeface="sbl_hebrew"/>
                <a:cs typeface="+mj-cs"/>
              </a:rPr>
              <a:t>יח</a:t>
            </a:r>
            <a:r>
              <a:rPr lang="he-IL" b="0" i="0" dirty="0">
                <a:solidFill>
                  <a:srgbClr val="000000"/>
                </a:solidFill>
                <a:effectLst/>
                <a:latin typeface="sbl_hebrew"/>
                <a:cs typeface="+mj-cs"/>
              </a:rPr>
              <a:t> לו) </a:t>
            </a:r>
            <a:r>
              <a:rPr lang="he-IL" b="0" i="0" dirty="0" err="1">
                <a:solidFill>
                  <a:srgbClr val="000000"/>
                </a:solidFill>
                <a:effectLst/>
                <a:latin typeface="sbl_hebrew"/>
                <a:cs typeface="+mj-cs"/>
              </a:rPr>
              <a:t>ויגש</a:t>
            </a:r>
            <a:r>
              <a:rPr lang="he-IL" b="0" i="0" dirty="0">
                <a:solidFill>
                  <a:srgbClr val="000000"/>
                </a:solidFill>
                <a:effectLst/>
                <a:latin typeface="sbl_hebrew"/>
                <a:cs typeface="+mj-cs"/>
              </a:rPr>
              <a:t> אליהו הנביא, ולכל אלה נכנס אברהם, לדבר קשות, ולפיוס ולתפלה:</a:t>
            </a:r>
            <a:endParaRPr lang="en-GB" b="0" i="0" dirty="0">
              <a:solidFill>
                <a:srgbClr val="000000"/>
              </a:solidFill>
              <a:effectLst/>
              <a:latin typeface="sbl_hebrew"/>
              <a:cs typeface="+mj-cs"/>
            </a:endParaRPr>
          </a:p>
          <a:p>
            <a:pPr algn="just"/>
            <a:r>
              <a:rPr lang="en-GB" u="sng" dirty="0" err="1">
                <a:solidFill>
                  <a:srgbClr val="000000"/>
                </a:solidFill>
                <a:latin typeface="sbl_hebrew"/>
                <a:ea typeface="Calibri" panose="020F0502020204030204" pitchFamily="34" charset="0"/>
                <a:cs typeface="+mj-cs"/>
              </a:rPr>
              <a:t>Rashi</a:t>
            </a:r>
            <a:r>
              <a:rPr lang="en-GB" u="sng" dirty="0">
                <a:solidFill>
                  <a:srgbClr val="000000"/>
                </a:solidFill>
                <a:latin typeface="sbl_hebrew"/>
                <a:ea typeface="Calibri" panose="020F0502020204030204" pitchFamily="34" charset="0"/>
                <a:cs typeface="+mj-cs"/>
              </a:rPr>
              <a:t> on Genesis 18:23</a:t>
            </a:r>
          </a:p>
          <a:p>
            <a:pPr algn="just"/>
            <a:r>
              <a:rPr lang="en-GB" dirty="0">
                <a:effectLst/>
                <a:ea typeface="Calibri" panose="020F0502020204030204" pitchFamily="34" charset="0"/>
                <a:cs typeface="+mj-cs"/>
              </a:rPr>
              <a:t>And Abraham approached and said: We find [the expression] “approaching” for war (Samuel II 10:13): “And Yoav drew forward, etc.” ; and “approaching” for placating (below 44:8): “And </a:t>
            </a:r>
            <a:r>
              <a:rPr lang="en-GB" dirty="0" err="1">
                <a:effectLst/>
                <a:ea typeface="Calibri" panose="020F0502020204030204" pitchFamily="34" charset="0"/>
                <a:cs typeface="+mj-cs"/>
              </a:rPr>
              <a:t>Yehudah</a:t>
            </a:r>
            <a:r>
              <a:rPr lang="en-GB" dirty="0">
                <a:effectLst/>
                <a:ea typeface="Calibri" panose="020F0502020204030204" pitchFamily="34" charset="0"/>
                <a:cs typeface="+mj-cs"/>
              </a:rPr>
              <a:t> approached him”; and “approaching” for prayer (Kings I 18:36):“And Eliyahu the prophet came near.” For all these, Abraham approached: to speak harshly [i.e., when he requested justice], to placate, and to pray.</a:t>
            </a:r>
          </a:p>
        </p:txBody>
      </p:sp>
    </p:spTree>
    <p:extLst>
      <p:ext uri="{BB962C8B-B14F-4D97-AF65-F5344CB8AC3E}">
        <p14:creationId xmlns:p14="http://schemas.microsoft.com/office/powerpoint/2010/main" val="3142262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solidFill>
            <a:schemeClr val="accent1">
              <a:lumMod val="60000"/>
              <a:lumOff val="4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t>Jewish Mindsets in Innovation</a:t>
            </a:r>
          </a:p>
        </p:txBody>
      </p:sp>
    </p:spTree>
    <p:extLst>
      <p:ext uri="{BB962C8B-B14F-4D97-AF65-F5344CB8AC3E}">
        <p14:creationId xmlns:p14="http://schemas.microsoft.com/office/powerpoint/2010/main" val="3441190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Jewish Mindsets in Innovation</a:t>
            </a:r>
          </a:p>
        </p:txBody>
      </p:sp>
      <p:sp>
        <p:nvSpPr>
          <p:cNvPr id="4" name="TextBox 3">
            <a:extLst>
              <a:ext uri="{FF2B5EF4-FFF2-40B4-BE49-F238E27FC236}">
                <a16:creationId xmlns:a16="http://schemas.microsoft.com/office/drawing/2014/main" id="{CD17F7DB-13DB-47E9-AF71-514E06902809}"/>
              </a:ext>
            </a:extLst>
          </p:cNvPr>
          <p:cNvSpPr txBox="1"/>
          <p:nvPr/>
        </p:nvSpPr>
        <p:spPr>
          <a:xfrm>
            <a:off x="790113" y="1553592"/>
            <a:ext cx="7528264" cy="923330"/>
          </a:xfrm>
          <a:prstGeom prst="rect">
            <a:avLst/>
          </a:prstGeom>
          <a:noFill/>
        </p:spPr>
        <p:txBody>
          <a:bodyPr wrap="square" rtlCol="0">
            <a:spAutoFit/>
          </a:bodyPr>
          <a:lstStyle/>
          <a:p>
            <a:pPr algn="just"/>
            <a:r>
              <a:rPr lang="en-GB" dirty="0">
                <a:ea typeface="Calibri" panose="020F0502020204030204" pitchFamily="34" charset="0"/>
                <a:cs typeface="+mj-cs"/>
              </a:rPr>
              <a:t>Maya Bernstein is the co-founder of </a:t>
            </a:r>
            <a:r>
              <a:rPr lang="en-GB" dirty="0" err="1">
                <a:ea typeface="Calibri" panose="020F0502020204030204" pitchFamily="34" charset="0"/>
                <a:cs typeface="+mj-cs"/>
              </a:rPr>
              <a:t>UpStart</a:t>
            </a:r>
            <a:r>
              <a:rPr lang="en-GB" dirty="0">
                <a:ea typeface="Calibri" panose="020F0502020204030204" pitchFamily="34" charset="0"/>
                <a:cs typeface="+mj-cs"/>
              </a:rPr>
              <a:t> and co-director of Georgetown University's Institute for Transformational Leadership's Certificate in Facilitation. </a:t>
            </a:r>
            <a:endParaRPr lang="en-GB" dirty="0">
              <a:effectLst/>
              <a:ea typeface="Calibri" panose="020F0502020204030204" pitchFamily="34" charset="0"/>
              <a:cs typeface="+mj-cs"/>
            </a:endParaRPr>
          </a:p>
        </p:txBody>
      </p:sp>
      <p:pic>
        <p:nvPicPr>
          <p:cNvPr id="32772" name="Picture 4" descr="Maya Bernstein – The Forward">
            <a:extLst>
              <a:ext uri="{FF2B5EF4-FFF2-40B4-BE49-F238E27FC236}">
                <a16:creationId xmlns:a16="http://schemas.microsoft.com/office/drawing/2014/main" id="{C09BB779-B9A6-40A0-B605-A848CB44EF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783" b="-1987"/>
          <a:stretch/>
        </p:blipFill>
        <p:spPr bwMode="auto">
          <a:xfrm>
            <a:off x="4772745" y="2538074"/>
            <a:ext cx="3545632" cy="36860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ED6210F-6A1F-4A1F-B8EB-23B6E3DB95A1}"/>
              </a:ext>
            </a:extLst>
          </p:cNvPr>
          <p:cNvSpPr txBox="1"/>
          <p:nvPr/>
        </p:nvSpPr>
        <p:spPr>
          <a:xfrm>
            <a:off x="790113" y="2538074"/>
            <a:ext cx="3781887" cy="2862322"/>
          </a:xfrm>
          <a:prstGeom prst="rect">
            <a:avLst/>
          </a:prstGeom>
          <a:noFill/>
        </p:spPr>
        <p:txBody>
          <a:bodyPr wrap="square" rtlCol="0">
            <a:spAutoFit/>
          </a:bodyPr>
          <a:lstStyle/>
          <a:p>
            <a:pPr algn="just"/>
            <a:r>
              <a:rPr lang="en-GB" dirty="0">
                <a:ea typeface="Calibri" panose="020F0502020204030204" pitchFamily="34" charset="0"/>
                <a:cs typeface="+mj-cs"/>
              </a:rPr>
              <a:t>She identified seven key mindsets for success in innovation:</a:t>
            </a:r>
          </a:p>
          <a:p>
            <a:pPr algn="just"/>
            <a:endParaRPr lang="en-GB" dirty="0">
              <a:effectLst/>
              <a:ea typeface="Calibri" panose="020F0502020204030204" pitchFamily="34" charset="0"/>
              <a:cs typeface="+mj-cs"/>
            </a:endParaRPr>
          </a:p>
          <a:p>
            <a:pPr marL="342900" indent="-342900" algn="just">
              <a:buAutoNum type="arabicPeriod"/>
            </a:pPr>
            <a:r>
              <a:rPr lang="en-GB" dirty="0">
                <a:ea typeface="Calibri" panose="020F0502020204030204" pitchFamily="34" charset="0"/>
                <a:cs typeface="+mj-cs"/>
              </a:rPr>
              <a:t>Focus, passion and grit</a:t>
            </a:r>
          </a:p>
          <a:p>
            <a:pPr marL="342900" indent="-342900" algn="just">
              <a:buAutoNum type="arabicPeriod"/>
            </a:pPr>
            <a:r>
              <a:rPr lang="en-GB" dirty="0">
                <a:effectLst/>
                <a:ea typeface="Calibri" panose="020F0502020204030204" pitchFamily="34" charset="0"/>
                <a:cs typeface="+mj-cs"/>
              </a:rPr>
              <a:t>Profound optimism</a:t>
            </a:r>
          </a:p>
          <a:p>
            <a:pPr marL="342900" indent="-342900" algn="just">
              <a:buAutoNum type="arabicPeriod"/>
            </a:pPr>
            <a:r>
              <a:rPr lang="en-GB" dirty="0">
                <a:ea typeface="Calibri" panose="020F0502020204030204" pitchFamily="34" charset="0"/>
                <a:cs typeface="+mj-cs"/>
              </a:rPr>
              <a:t>Listen and Collaborate</a:t>
            </a:r>
          </a:p>
          <a:p>
            <a:pPr marL="342900" indent="-342900" algn="just">
              <a:buAutoNum type="arabicPeriod"/>
            </a:pPr>
            <a:r>
              <a:rPr lang="en-GB" dirty="0">
                <a:effectLst/>
                <a:ea typeface="Calibri" panose="020F0502020204030204" pitchFamily="34" charset="0"/>
                <a:cs typeface="+mj-cs"/>
              </a:rPr>
              <a:t>Be creative</a:t>
            </a:r>
          </a:p>
          <a:p>
            <a:pPr marL="342900" indent="-342900" algn="just">
              <a:buAutoNum type="arabicPeriod"/>
            </a:pPr>
            <a:r>
              <a:rPr lang="en-GB" dirty="0">
                <a:effectLst/>
                <a:ea typeface="Calibri" panose="020F0502020204030204" pitchFamily="34" charset="0"/>
                <a:cs typeface="+mj-cs"/>
              </a:rPr>
              <a:t>Be patient</a:t>
            </a:r>
          </a:p>
          <a:p>
            <a:pPr marL="342900" indent="-342900" algn="just">
              <a:buAutoNum type="arabicPeriod"/>
            </a:pPr>
            <a:r>
              <a:rPr lang="en-GB" dirty="0">
                <a:ea typeface="Calibri" panose="020F0502020204030204" pitchFamily="34" charset="0"/>
                <a:cs typeface="+mj-cs"/>
              </a:rPr>
              <a:t>Failure is educative</a:t>
            </a:r>
          </a:p>
          <a:p>
            <a:pPr marL="342900" indent="-342900" algn="just">
              <a:buAutoNum type="arabicPeriod"/>
            </a:pPr>
            <a:r>
              <a:rPr lang="en-GB" dirty="0">
                <a:effectLst/>
                <a:ea typeface="Calibri" panose="020F0502020204030204" pitchFamily="34" charset="0"/>
                <a:cs typeface="+mj-cs"/>
              </a:rPr>
              <a:t>Stay lean – experiment and learn</a:t>
            </a:r>
          </a:p>
        </p:txBody>
      </p:sp>
    </p:spTree>
    <p:extLst>
      <p:ext uri="{BB962C8B-B14F-4D97-AF65-F5344CB8AC3E}">
        <p14:creationId xmlns:p14="http://schemas.microsoft.com/office/powerpoint/2010/main" val="2585056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0B600F-0F30-4723-AA31-32D3EAA95AF9}"/>
              </a:ext>
            </a:extLst>
          </p:cNvPr>
          <p:cNvPicPr>
            <a:picLocks noChangeAspect="1"/>
          </p:cNvPicPr>
          <p:nvPr/>
        </p:nvPicPr>
        <p:blipFill>
          <a:blip r:embed="rId3"/>
          <a:stretch>
            <a:fillRect/>
          </a:stretch>
        </p:blipFill>
        <p:spPr>
          <a:xfrm>
            <a:off x="483515" y="1306646"/>
            <a:ext cx="8176969" cy="4244708"/>
          </a:xfrm>
          <a:prstGeom prst="rect">
            <a:avLst/>
          </a:prstGeom>
        </p:spPr>
      </p:pic>
      <p:sp>
        <p:nvSpPr>
          <p:cNvPr id="4" name="TextBox 3">
            <a:extLst>
              <a:ext uri="{FF2B5EF4-FFF2-40B4-BE49-F238E27FC236}">
                <a16:creationId xmlns:a16="http://schemas.microsoft.com/office/drawing/2014/main" id="{63118289-F966-4037-89B3-096EB2975123}"/>
              </a:ext>
            </a:extLst>
          </p:cNvPr>
          <p:cNvSpPr txBox="1"/>
          <p:nvPr/>
        </p:nvSpPr>
        <p:spPr>
          <a:xfrm>
            <a:off x="790113" y="656947"/>
            <a:ext cx="7528264" cy="430887"/>
          </a:xfrm>
          <a:prstGeom prst="rect">
            <a:avLst/>
          </a:prstGeom>
          <a:noFill/>
        </p:spPr>
        <p:txBody>
          <a:bodyPr wrap="square" rtlCol="0">
            <a:spAutoFit/>
          </a:bodyPr>
          <a:lstStyle/>
          <a:p>
            <a:pPr algn="ctr"/>
            <a:r>
              <a:rPr lang="en-GB" sz="2200" b="1" dirty="0">
                <a:effectLst/>
                <a:ea typeface="Calibri" panose="020F0502020204030204" pitchFamily="34" charset="0"/>
                <a:cs typeface="Arial" panose="020B0604020202020204" pitchFamily="34" charset="0"/>
              </a:rPr>
              <a:t>Gross domestic spending on R&amp;D</a:t>
            </a:r>
          </a:p>
        </p:txBody>
      </p:sp>
    </p:spTree>
    <p:extLst>
      <p:ext uri="{BB962C8B-B14F-4D97-AF65-F5344CB8AC3E}">
        <p14:creationId xmlns:p14="http://schemas.microsoft.com/office/powerpoint/2010/main" val="41554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noFill/>
          <a:ln w="15875">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t>1. Focus, Passion and Grit</a:t>
            </a:r>
          </a:p>
        </p:txBody>
      </p:sp>
    </p:spTree>
    <p:extLst>
      <p:ext uri="{BB962C8B-B14F-4D97-AF65-F5344CB8AC3E}">
        <p14:creationId xmlns:p14="http://schemas.microsoft.com/office/powerpoint/2010/main" val="1389862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Focus, Passion and Grit</a:t>
            </a:r>
          </a:p>
        </p:txBody>
      </p:sp>
      <p:sp>
        <p:nvSpPr>
          <p:cNvPr id="3" name="TextBox 2">
            <a:extLst>
              <a:ext uri="{FF2B5EF4-FFF2-40B4-BE49-F238E27FC236}">
                <a16:creationId xmlns:a16="http://schemas.microsoft.com/office/drawing/2014/main" id="{D0713F57-2A1A-41BA-9593-7349C910214C}"/>
              </a:ext>
            </a:extLst>
          </p:cNvPr>
          <p:cNvSpPr txBox="1"/>
          <p:nvPr/>
        </p:nvSpPr>
        <p:spPr>
          <a:xfrm>
            <a:off x="593140" y="1447060"/>
            <a:ext cx="7922210" cy="769441"/>
          </a:xfrm>
          <a:prstGeom prst="rect">
            <a:avLst/>
          </a:prstGeom>
          <a:noFill/>
        </p:spPr>
        <p:txBody>
          <a:bodyPr wrap="square" rtlCol="0">
            <a:spAutoFit/>
          </a:bodyPr>
          <a:lstStyle/>
          <a:p>
            <a:pPr algn="just"/>
            <a:r>
              <a:rPr lang="en-GB" sz="2200" dirty="0">
                <a:effectLst/>
                <a:ea typeface="Calibri" panose="020F0502020204030204" pitchFamily="34" charset="0"/>
                <a:cs typeface="Arial" panose="020B0604020202020204" pitchFamily="34" charset="0"/>
              </a:rPr>
              <a:t>Also called a “growth </a:t>
            </a:r>
            <a:r>
              <a:rPr lang="en-GB" sz="2200" dirty="0">
                <a:ea typeface="Calibri" panose="020F0502020204030204" pitchFamily="34" charset="0"/>
                <a:cs typeface="Arial" panose="020B0604020202020204" pitchFamily="34" charset="0"/>
              </a:rPr>
              <a:t>mindset” coupled with a vision of how things could be or ought to be, rather than an acceptance of the now.</a:t>
            </a:r>
            <a:endParaRPr lang="en-GB" sz="2200" b="1" dirty="0">
              <a:effectLst/>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0813BC15-032B-4D46-BA6B-B9D511B2417F}"/>
              </a:ext>
            </a:extLst>
          </p:cNvPr>
          <p:cNvSpPr txBox="1"/>
          <p:nvPr/>
        </p:nvSpPr>
        <p:spPr>
          <a:xfrm>
            <a:off x="593140" y="2528994"/>
            <a:ext cx="7922210" cy="3477875"/>
          </a:xfrm>
          <a:prstGeom prst="rect">
            <a:avLst/>
          </a:prstGeom>
          <a:noFill/>
        </p:spPr>
        <p:txBody>
          <a:bodyPr wrap="square" rtlCol="0">
            <a:spAutoFit/>
          </a:bodyPr>
          <a:lstStyle/>
          <a:p>
            <a:pPr algn="just" rtl="1"/>
            <a:r>
              <a:rPr lang="he-IL" sz="2200" u="sng" dirty="0">
                <a:effectLst/>
                <a:ea typeface="Calibri" panose="020F0502020204030204" pitchFamily="34" charset="0"/>
                <a:cs typeface="+mj-cs"/>
              </a:rPr>
              <a:t>ויקרא </a:t>
            </a:r>
            <a:r>
              <a:rPr lang="he-IL" sz="2200" u="sng" dirty="0" err="1">
                <a:effectLst/>
                <a:ea typeface="Calibri" panose="020F0502020204030204" pitchFamily="34" charset="0"/>
                <a:cs typeface="+mj-cs"/>
              </a:rPr>
              <a:t>כג:טו-טז</a:t>
            </a:r>
            <a:endParaRPr lang="en-GB" sz="2200" u="sng" dirty="0">
              <a:effectLst/>
              <a:ea typeface="Calibri" panose="020F0502020204030204" pitchFamily="34" charset="0"/>
              <a:cs typeface="+mj-cs"/>
            </a:endParaRPr>
          </a:p>
          <a:p>
            <a:pPr algn="just" rtl="1"/>
            <a:r>
              <a:rPr lang="he-IL" sz="2200" dirty="0">
                <a:effectLst/>
                <a:ea typeface="Calibri" panose="020F0502020204030204" pitchFamily="34" charset="0"/>
                <a:cs typeface="+mj-cs"/>
              </a:rPr>
              <a:t>(טו) וּסְפַרְתֶּ֤ם לָכֶם֙ מִמָּחֳרַ֣ת הַשַּׁבָּ֔ת מִיּוֹם֙ הֲבִ֣יאֲכֶ֔ם אֶת־עֹ֖מֶר הַתְּנוּפָ֑ה שֶׁ֥בַע שַׁבָּת֖וֹת תְּמִימֹ֥ת תִּהְיֶֽינָה׃ (</a:t>
            </a:r>
            <a:r>
              <a:rPr lang="he-IL" sz="2200" dirty="0" err="1">
                <a:effectLst/>
                <a:ea typeface="Calibri" panose="020F0502020204030204" pitchFamily="34" charset="0"/>
                <a:cs typeface="+mj-cs"/>
              </a:rPr>
              <a:t>טז</a:t>
            </a:r>
            <a:r>
              <a:rPr lang="he-IL" sz="2200" dirty="0">
                <a:effectLst/>
                <a:ea typeface="Calibri" panose="020F0502020204030204" pitchFamily="34" charset="0"/>
                <a:cs typeface="+mj-cs"/>
              </a:rPr>
              <a:t>) עַ֣ד מִֽמָּחֳרַ֤ת הַשַּׁבָּת֙ </a:t>
            </a:r>
            <a:r>
              <a:rPr lang="he-IL" sz="2200" dirty="0" err="1">
                <a:effectLst/>
                <a:ea typeface="Calibri" panose="020F0502020204030204" pitchFamily="34" charset="0"/>
                <a:cs typeface="+mj-cs"/>
              </a:rPr>
              <a:t>הַשְּׁבִיעִ֔ת</a:t>
            </a:r>
            <a:r>
              <a:rPr lang="he-IL" sz="2200" dirty="0">
                <a:effectLst/>
                <a:ea typeface="Calibri" panose="020F0502020204030204" pitchFamily="34" charset="0"/>
                <a:cs typeface="+mj-cs"/>
              </a:rPr>
              <a:t> תִּסְפְּר֖וּ </a:t>
            </a:r>
            <a:r>
              <a:rPr lang="he-IL" sz="2200" dirty="0" err="1">
                <a:effectLst/>
                <a:ea typeface="Calibri" panose="020F0502020204030204" pitchFamily="34" charset="0"/>
                <a:cs typeface="+mj-cs"/>
              </a:rPr>
              <a:t>חֲמִשִּׁ֣ים</a:t>
            </a:r>
            <a:r>
              <a:rPr lang="he-IL" sz="2200" dirty="0">
                <a:effectLst/>
                <a:ea typeface="Calibri" panose="020F0502020204030204" pitchFamily="34" charset="0"/>
                <a:cs typeface="+mj-cs"/>
              </a:rPr>
              <a:t> י֑וֹם וְהִקְרַבְתֶּ֛ם מִנְחָ֥ה חֲדָשָׁ֖ה לַיהוָֽה׃</a:t>
            </a:r>
            <a:endParaRPr lang="he-IL" sz="2200" u="sng" dirty="0">
              <a:effectLst/>
              <a:ea typeface="Calibri" panose="020F0502020204030204" pitchFamily="34" charset="0"/>
              <a:cs typeface="+mj-cs"/>
            </a:endParaRPr>
          </a:p>
          <a:p>
            <a:pPr algn="just"/>
            <a:r>
              <a:rPr lang="en-GB" sz="2200" u="sng" dirty="0">
                <a:effectLst/>
                <a:ea typeface="Calibri" panose="020F0502020204030204" pitchFamily="34" charset="0"/>
                <a:cs typeface="Arial" panose="020B0604020202020204" pitchFamily="34" charset="0"/>
              </a:rPr>
              <a:t>Leviticus 23:15-16</a:t>
            </a:r>
          </a:p>
          <a:p>
            <a:pPr algn="just"/>
            <a:r>
              <a:rPr lang="en-GB" sz="2200" dirty="0">
                <a:effectLst/>
                <a:ea typeface="Calibri" panose="020F0502020204030204" pitchFamily="34" charset="0"/>
                <a:cs typeface="Arial" panose="020B0604020202020204" pitchFamily="34" charset="0"/>
              </a:rPr>
              <a:t>(15) And from the day after the Sabbath, from the day on which you bring the sheaf of the elevation offering, you shall count seven weeks; they shall be complete; (16) You shall count until the day after the seventh sabbath, fifty days; then you shall present an offering of new grain to God.</a:t>
            </a:r>
            <a:endParaRPr lang="en-GB" sz="2200" b="1"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54842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Focus, Passion and Grit</a:t>
            </a:r>
          </a:p>
        </p:txBody>
      </p:sp>
      <p:sp>
        <p:nvSpPr>
          <p:cNvPr id="3" name="TextBox 2">
            <a:extLst>
              <a:ext uri="{FF2B5EF4-FFF2-40B4-BE49-F238E27FC236}">
                <a16:creationId xmlns:a16="http://schemas.microsoft.com/office/drawing/2014/main" id="{D0713F57-2A1A-41BA-9593-7349C910214C}"/>
              </a:ext>
            </a:extLst>
          </p:cNvPr>
          <p:cNvSpPr txBox="1"/>
          <p:nvPr/>
        </p:nvSpPr>
        <p:spPr>
          <a:xfrm>
            <a:off x="593140" y="1447060"/>
            <a:ext cx="8056338" cy="2800767"/>
          </a:xfrm>
          <a:prstGeom prst="rect">
            <a:avLst/>
          </a:prstGeom>
          <a:noFill/>
        </p:spPr>
        <p:txBody>
          <a:bodyPr wrap="square" rtlCol="0">
            <a:spAutoFit/>
          </a:bodyPr>
          <a:lstStyle/>
          <a:p>
            <a:pPr algn="just" rtl="1"/>
            <a:r>
              <a:rPr lang="he-IL" sz="2200" u="sng" dirty="0">
                <a:effectLst/>
                <a:ea typeface="Calibri" panose="020F0502020204030204" pitchFamily="34" charset="0"/>
                <a:cs typeface="+mj-cs"/>
              </a:rPr>
              <a:t>ויקרא פרק ב פסוק יד </a:t>
            </a:r>
          </a:p>
          <a:p>
            <a:pPr algn="just" rtl="1"/>
            <a:r>
              <a:rPr lang="he-IL" sz="2200" dirty="0">
                <a:effectLst/>
                <a:ea typeface="Calibri" panose="020F0502020204030204" pitchFamily="34" charset="0"/>
                <a:cs typeface="+mj-cs"/>
              </a:rPr>
              <a:t>וְאִם תַּקְרִיב מִנְחַת בִּכּוּרִים לַיקֹוָק אָבִיב קָלוּי בָּאֵשׁ גֶּרֶשׂ כַּרְמֶל תַּקְרִיב אֵת מִנְחַת בִּכּוּרֶיךָ: </a:t>
            </a:r>
            <a:endParaRPr lang="en-GB" sz="2200" dirty="0">
              <a:effectLst/>
              <a:ea typeface="Calibri" panose="020F0502020204030204" pitchFamily="34" charset="0"/>
              <a:cs typeface="+mj-cs"/>
            </a:endParaRPr>
          </a:p>
          <a:p>
            <a:pPr algn="just"/>
            <a:r>
              <a:rPr lang="en-GB" sz="2200" u="sng" dirty="0">
                <a:effectLst/>
                <a:ea typeface="Calibri" panose="020F0502020204030204" pitchFamily="34" charset="0"/>
                <a:cs typeface="+mj-cs"/>
              </a:rPr>
              <a:t>Leviticus 2:14</a:t>
            </a:r>
          </a:p>
          <a:p>
            <a:pPr algn="just"/>
            <a:r>
              <a:rPr lang="en-GB" sz="2200" dirty="0">
                <a:effectLst/>
                <a:ea typeface="Calibri" panose="020F0502020204030204" pitchFamily="34" charset="0"/>
                <a:cs typeface="+mj-cs"/>
              </a:rPr>
              <a:t>When you bring a meal offering of the first grains to the Lord, you shall bring your first grain meal offering [from barley], as soon as it ripens, parched over the fire, kernels full in their husks, [ground into] coarse meal.</a:t>
            </a:r>
            <a:endParaRPr lang="en-GB" sz="2200" dirty="0">
              <a:ea typeface="Calibri" panose="020F0502020204030204" pitchFamily="34" charset="0"/>
              <a:cs typeface="+mj-cs"/>
            </a:endParaRPr>
          </a:p>
        </p:txBody>
      </p:sp>
    </p:spTree>
    <p:extLst>
      <p:ext uri="{BB962C8B-B14F-4D97-AF65-F5344CB8AC3E}">
        <p14:creationId xmlns:p14="http://schemas.microsoft.com/office/powerpoint/2010/main" val="2339580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Focus, Passion and Grit</a:t>
            </a:r>
          </a:p>
        </p:txBody>
      </p:sp>
      <p:sp>
        <p:nvSpPr>
          <p:cNvPr id="3" name="TextBox 2">
            <a:extLst>
              <a:ext uri="{FF2B5EF4-FFF2-40B4-BE49-F238E27FC236}">
                <a16:creationId xmlns:a16="http://schemas.microsoft.com/office/drawing/2014/main" id="{D0713F57-2A1A-41BA-9593-7349C910214C}"/>
              </a:ext>
            </a:extLst>
          </p:cNvPr>
          <p:cNvSpPr txBox="1"/>
          <p:nvPr/>
        </p:nvSpPr>
        <p:spPr>
          <a:xfrm>
            <a:off x="593140" y="1447060"/>
            <a:ext cx="8056338" cy="3785652"/>
          </a:xfrm>
          <a:prstGeom prst="rect">
            <a:avLst/>
          </a:prstGeom>
          <a:noFill/>
        </p:spPr>
        <p:txBody>
          <a:bodyPr wrap="square" rtlCol="0">
            <a:spAutoFit/>
          </a:bodyPr>
          <a:lstStyle/>
          <a:p>
            <a:pPr algn="just" rtl="1"/>
            <a:r>
              <a:rPr lang="he-IL" sz="2200" u="sng" dirty="0">
                <a:effectLst/>
                <a:ea typeface="Calibri" panose="020F0502020204030204" pitchFamily="34" charset="0"/>
                <a:cs typeface="+mj-cs"/>
              </a:rPr>
              <a:t>רש"י ויקרא פרק ב פסוק יד </a:t>
            </a:r>
          </a:p>
          <a:p>
            <a:pPr algn="just" rtl="1"/>
            <a:r>
              <a:rPr lang="he-IL" sz="2200" b="1" dirty="0">
                <a:effectLst/>
                <a:ea typeface="Calibri" panose="020F0502020204030204" pitchFamily="34" charset="0"/>
                <a:cs typeface="+mj-cs"/>
              </a:rPr>
              <a:t>מנחת בכורים </a:t>
            </a:r>
            <a:r>
              <a:rPr lang="he-IL" sz="2200" dirty="0">
                <a:effectLst/>
                <a:ea typeface="Calibri" panose="020F0502020204030204" pitchFamily="34" charset="0"/>
                <a:cs typeface="+mj-cs"/>
              </a:rPr>
              <a:t>- </a:t>
            </a:r>
            <a:r>
              <a:rPr lang="he-IL" sz="2000" dirty="0">
                <a:effectLst/>
                <a:ea typeface="Calibri" panose="020F0502020204030204" pitchFamily="34" charset="0"/>
                <a:cs typeface="Dbs-Rashi" pitchFamily="2" charset="-79"/>
              </a:rPr>
              <a:t>במנחת העומר הכתוב מדבר, שהיא באה אביב בשעת בישול התבואה, ומן השעורים היא באה. נאמר כאן אביב, ונאמר להלן (שמות ט לא) כי השעורה אביב:</a:t>
            </a:r>
          </a:p>
          <a:p>
            <a:pPr algn="just"/>
            <a:endParaRPr lang="en-GB" sz="2200" dirty="0">
              <a:effectLst/>
              <a:ea typeface="Calibri" panose="020F0502020204030204" pitchFamily="34" charset="0"/>
              <a:cs typeface="+mj-cs"/>
            </a:endParaRPr>
          </a:p>
          <a:p>
            <a:pPr algn="just"/>
            <a:r>
              <a:rPr lang="en-GB" sz="2200" u="sng" dirty="0" err="1">
                <a:ea typeface="Calibri" panose="020F0502020204030204" pitchFamily="34" charset="0"/>
                <a:cs typeface="+mj-cs"/>
              </a:rPr>
              <a:t>Rashi</a:t>
            </a:r>
            <a:r>
              <a:rPr lang="en-GB" sz="2200" u="sng" dirty="0">
                <a:ea typeface="Calibri" panose="020F0502020204030204" pitchFamily="34" charset="0"/>
                <a:cs typeface="+mj-cs"/>
              </a:rPr>
              <a:t> on Leviticus 2:14</a:t>
            </a:r>
          </a:p>
          <a:p>
            <a:pPr algn="just"/>
            <a:r>
              <a:rPr lang="en-GB" sz="2200" b="1" dirty="0">
                <a:effectLst/>
                <a:ea typeface="Calibri" panose="020F0502020204030204" pitchFamily="34" charset="0"/>
                <a:cs typeface="+mj-cs"/>
              </a:rPr>
              <a:t>a meal offering of the first grains:</a:t>
            </a:r>
            <a:r>
              <a:rPr lang="en-GB" sz="2200" dirty="0">
                <a:effectLst/>
                <a:ea typeface="Calibri" panose="020F0502020204030204" pitchFamily="34" charset="0"/>
                <a:cs typeface="+mj-cs"/>
              </a:rPr>
              <a:t> Scripture is referring here to the </a:t>
            </a:r>
            <a:r>
              <a:rPr lang="he-IL" sz="2200" dirty="0">
                <a:effectLst/>
                <a:ea typeface="Calibri" panose="020F0502020204030204" pitchFamily="34" charset="0"/>
                <a:cs typeface="+mj-cs"/>
              </a:rPr>
              <a:t>מִנְחַת הָעֹמֶר,</a:t>
            </a:r>
            <a:r>
              <a:rPr lang="en-GB" sz="2200" dirty="0">
                <a:effectLst/>
                <a:ea typeface="Calibri" panose="020F0502020204030204" pitchFamily="34" charset="0"/>
                <a:cs typeface="+mj-cs"/>
              </a:rPr>
              <a:t> the “</a:t>
            </a:r>
            <a:r>
              <a:rPr lang="en-GB" sz="2200" dirty="0" err="1">
                <a:effectLst/>
                <a:ea typeface="Calibri" panose="020F0502020204030204" pitchFamily="34" charset="0"/>
                <a:cs typeface="+mj-cs"/>
              </a:rPr>
              <a:t>omer</a:t>
            </a:r>
            <a:r>
              <a:rPr lang="en-GB" sz="2200" dirty="0">
                <a:effectLst/>
                <a:ea typeface="Calibri" panose="020F0502020204030204" pitchFamily="34" charset="0"/>
                <a:cs typeface="+mj-cs"/>
              </a:rPr>
              <a:t> meal-offering,” which is to be offered</a:t>
            </a:r>
            <a:r>
              <a:rPr lang="he-IL" sz="2200" dirty="0">
                <a:ea typeface="Calibri" panose="020F0502020204030204" pitchFamily="34" charset="0"/>
                <a:cs typeface="+mj-cs"/>
              </a:rPr>
              <a:t>"אָבִיב" </a:t>
            </a:r>
            <a:r>
              <a:rPr lang="en-GB" sz="2200" dirty="0">
                <a:effectLst/>
                <a:ea typeface="Calibri" panose="020F0502020204030204" pitchFamily="34" charset="0"/>
                <a:cs typeface="+mj-cs"/>
              </a:rPr>
              <a:t>meaning, as soon as the grain has ripened, and it comes from barley. [And how does this </a:t>
            </a:r>
            <a:r>
              <a:rPr lang="en-GB" sz="2200" dirty="0">
                <a:ea typeface="Calibri" panose="020F0502020204030204" pitchFamily="34" charset="0"/>
                <a:cs typeface="+mj-cs"/>
              </a:rPr>
              <a:t>teach is that the </a:t>
            </a:r>
            <a:r>
              <a:rPr lang="en-GB" sz="2200" dirty="0" err="1">
                <a:ea typeface="Calibri" panose="020F0502020204030204" pitchFamily="34" charset="0"/>
                <a:cs typeface="+mj-cs"/>
              </a:rPr>
              <a:t>minchat</a:t>
            </a:r>
            <a:r>
              <a:rPr lang="en-GB" sz="2200" dirty="0">
                <a:ea typeface="Calibri" panose="020F0502020204030204" pitchFamily="34" charset="0"/>
                <a:cs typeface="+mj-cs"/>
              </a:rPr>
              <a:t> </a:t>
            </a:r>
            <a:r>
              <a:rPr lang="en-GB" sz="2200" dirty="0" err="1">
                <a:ea typeface="Calibri" panose="020F0502020204030204" pitchFamily="34" charset="0"/>
                <a:cs typeface="+mj-cs"/>
              </a:rPr>
              <a:t>omer</a:t>
            </a:r>
            <a:r>
              <a:rPr lang="en-GB" sz="2200" dirty="0">
                <a:ea typeface="Calibri" panose="020F0502020204030204" pitchFamily="34" charset="0"/>
                <a:cs typeface="+mj-cs"/>
              </a:rPr>
              <a:t> </a:t>
            </a:r>
            <a:r>
              <a:rPr lang="en-GB" sz="2200" dirty="0">
                <a:effectLst/>
                <a:ea typeface="Calibri" panose="020F0502020204030204" pitchFamily="34" charset="0"/>
                <a:cs typeface="+mj-cs"/>
              </a:rPr>
              <a:t>comes from barley?] For here in our verse, it says,</a:t>
            </a:r>
            <a:r>
              <a:rPr lang="he-IL" sz="2200" dirty="0">
                <a:ea typeface="Calibri" panose="020F0502020204030204" pitchFamily="34" charset="0"/>
                <a:cs typeface="+mj-cs"/>
              </a:rPr>
              <a:t> "אָבִיב" </a:t>
            </a:r>
            <a:r>
              <a:rPr lang="en-GB" sz="2200" dirty="0">
                <a:effectLst/>
                <a:ea typeface="Calibri" panose="020F0502020204030204" pitchFamily="34" charset="0"/>
                <a:cs typeface="+mj-cs"/>
              </a:rPr>
              <a:t>and in an earlier verse, it says (Exodus 9:31), </a:t>
            </a:r>
            <a:r>
              <a:rPr lang="he-IL" sz="2200" dirty="0">
                <a:ea typeface="Calibri" panose="020F0502020204030204" pitchFamily="34" charset="0"/>
                <a:cs typeface="+mj-cs"/>
              </a:rPr>
              <a:t>"כִּי הַשְּׂעֹרָה אָבִיב..."</a:t>
            </a:r>
            <a:r>
              <a:rPr lang="en-GB" sz="2200" dirty="0">
                <a:ea typeface="Calibri" panose="020F0502020204030204" pitchFamily="34" charset="0"/>
                <a:cs typeface="+mj-cs"/>
              </a:rPr>
              <a:t> </a:t>
            </a:r>
            <a:r>
              <a:rPr lang="en-GB" sz="2200" dirty="0">
                <a:effectLst/>
                <a:ea typeface="Calibri" panose="020F0502020204030204" pitchFamily="34" charset="0"/>
                <a:cs typeface="+mj-cs"/>
              </a:rPr>
              <a:t>for the barley was ripened.</a:t>
            </a:r>
          </a:p>
        </p:txBody>
      </p:sp>
    </p:spTree>
    <p:extLst>
      <p:ext uri="{BB962C8B-B14F-4D97-AF65-F5344CB8AC3E}">
        <p14:creationId xmlns:p14="http://schemas.microsoft.com/office/powerpoint/2010/main" val="411233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Focus, Passion and Grit</a:t>
            </a:r>
          </a:p>
        </p:txBody>
      </p:sp>
      <p:sp>
        <p:nvSpPr>
          <p:cNvPr id="3" name="TextBox 2">
            <a:extLst>
              <a:ext uri="{FF2B5EF4-FFF2-40B4-BE49-F238E27FC236}">
                <a16:creationId xmlns:a16="http://schemas.microsoft.com/office/drawing/2014/main" id="{D0713F57-2A1A-41BA-9593-7349C910214C}"/>
              </a:ext>
            </a:extLst>
          </p:cNvPr>
          <p:cNvSpPr txBox="1"/>
          <p:nvPr/>
        </p:nvSpPr>
        <p:spPr>
          <a:xfrm>
            <a:off x="593140" y="1447060"/>
            <a:ext cx="8056338" cy="3477875"/>
          </a:xfrm>
          <a:prstGeom prst="rect">
            <a:avLst/>
          </a:prstGeom>
          <a:noFill/>
        </p:spPr>
        <p:txBody>
          <a:bodyPr wrap="square" rtlCol="0">
            <a:spAutoFit/>
          </a:bodyPr>
          <a:lstStyle/>
          <a:p>
            <a:pPr algn="just" rtl="1"/>
            <a:r>
              <a:rPr lang="he-IL" sz="2200" u="sng" dirty="0">
                <a:effectLst/>
                <a:ea typeface="Calibri" panose="020F0502020204030204" pitchFamily="34" charset="0"/>
                <a:cs typeface="+mj-cs"/>
              </a:rPr>
              <a:t>דברים פרק </a:t>
            </a:r>
            <a:r>
              <a:rPr lang="he-IL" sz="2200" u="sng" dirty="0" err="1">
                <a:effectLst/>
                <a:ea typeface="Calibri" panose="020F0502020204030204" pitchFamily="34" charset="0"/>
                <a:cs typeface="+mj-cs"/>
              </a:rPr>
              <a:t>טז</a:t>
            </a:r>
            <a:r>
              <a:rPr lang="he-IL" sz="2200" u="sng" dirty="0">
                <a:effectLst/>
                <a:ea typeface="Calibri" panose="020F0502020204030204" pitchFamily="34" charset="0"/>
                <a:cs typeface="+mj-cs"/>
              </a:rPr>
              <a:t> </a:t>
            </a:r>
          </a:p>
          <a:p>
            <a:pPr algn="just" rtl="1"/>
            <a:r>
              <a:rPr lang="he-IL" sz="2200" dirty="0">
                <a:effectLst/>
                <a:ea typeface="Calibri" panose="020F0502020204030204" pitchFamily="34" charset="0"/>
                <a:cs typeface="+mj-cs"/>
              </a:rPr>
              <a:t>(ט) שִׁבְעָה שָׁבֻעֹת תִּסְפָּר לָךְ מֵהָחֵל חֶרְמֵשׁ בַּקָּמָה תָּחֵל לִסְפֹּר שִׁבְעָה שָׁבֻעוֹת: (י) וְעָשִׂיתָ חַג שָׁבֻעוֹת לַיקֹוָק </a:t>
            </a:r>
            <a:r>
              <a:rPr lang="he-IL" sz="2200" dirty="0" err="1">
                <a:effectLst/>
                <a:ea typeface="Calibri" panose="020F0502020204030204" pitchFamily="34" charset="0"/>
                <a:cs typeface="+mj-cs"/>
              </a:rPr>
              <a:t>אֱלֹהֶיך</a:t>
            </a:r>
            <a:r>
              <a:rPr lang="he-IL" sz="2200" dirty="0">
                <a:effectLst/>
                <a:ea typeface="Calibri" panose="020F0502020204030204" pitchFamily="34" charset="0"/>
                <a:cs typeface="+mj-cs"/>
              </a:rPr>
              <a:t>ָ מִסַּת נִדְבַת יָדְךָ אֲשֶׁר </a:t>
            </a:r>
            <a:r>
              <a:rPr lang="he-IL" sz="2200" dirty="0" err="1">
                <a:effectLst/>
                <a:ea typeface="Calibri" panose="020F0502020204030204" pitchFamily="34" charset="0"/>
                <a:cs typeface="+mj-cs"/>
              </a:rPr>
              <a:t>תִּתֵּן</a:t>
            </a:r>
            <a:r>
              <a:rPr lang="he-IL" sz="2200" dirty="0">
                <a:effectLst/>
                <a:ea typeface="Calibri" panose="020F0502020204030204" pitchFamily="34" charset="0"/>
                <a:cs typeface="+mj-cs"/>
              </a:rPr>
              <a:t> כַּאֲשֶׁר יְבָרֶכְךָ </a:t>
            </a:r>
            <a:r>
              <a:rPr lang="he-IL" sz="2200" dirty="0" err="1">
                <a:effectLst/>
                <a:ea typeface="Calibri" panose="020F0502020204030204" pitchFamily="34" charset="0"/>
                <a:cs typeface="+mj-cs"/>
              </a:rPr>
              <a:t>יְקֹוָק</a:t>
            </a:r>
            <a:r>
              <a:rPr lang="he-IL" sz="2200" dirty="0">
                <a:effectLst/>
                <a:ea typeface="Calibri" panose="020F0502020204030204" pitchFamily="34" charset="0"/>
                <a:cs typeface="+mj-cs"/>
              </a:rPr>
              <a:t> </a:t>
            </a:r>
            <a:r>
              <a:rPr lang="he-IL" sz="2200" dirty="0" err="1">
                <a:effectLst/>
                <a:ea typeface="Calibri" panose="020F0502020204030204" pitchFamily="34" charset="0"/>
                <a:cs typeface="+mj-cs"/>
              </a:rPr>
              <a:t>אֱלֹהֶיך</a:t>
            </a:r>
            <a:r>
              <a:rPr lang="he-IL" sz="2200" dirty="0">
                <a:effectLst/>
                <a:ea typeface="Calibri" panose="020F0502020204030204" pitchFamily="34" charset="0"/>
                <a:cs typeface="+mj-cs"/>
              </a:rPr>
              <a:t>ָ:</a:t>
            </a:r>
            <a:endParaRPr lang="en-GB" sz="2200" dirty="0">
              <a:effectLst/>
              <a:ea typeface="Calibri" panose="020F0502020204030204" pitchFamily="34" charset="0"/>
              <a:cs typeface="+mj-cs"/>
            </a:endParaRPr>
          </a:p>
          <a:p>
            <a:pPr algn="just"/>
            <a:endParaRPr lang="en-GB" sz="2200" dirty="0">
              <a:ea typeface="Calibri" panose="020F0502020204030204" pitchFamily="34" charset="0"/>
              <a:cs typeface="+mj-cs"/>
            </a:endParaRPr>
          </a:p>
          <a:p>
            <a:pPr algn="just"/>
            <a:r>
              <a:rPr lang="en-GB" sz="2200" u="sng" dirty="0">
                <a:ea typeface="Calibri" panose="020F0502020204030204" pitchFamily="34" charset="0"/>
                <a:cs typeface="+mj-cs"/>
              </a:rPr>
              <a:t>Deuteronomy 16:9-10</a:t>
            </a:r>
          </a:p>
          <a:p>
            <a:pPr algn="just"/>
            <a:r>
              <a:rPr lang="en-GB" sz="2200" dirty="0">
                <a:effectLst/>
                <a:ea typeface="Calibri" panose="020F0502020204030204" pitchFamily="34" charset="0"/>
                <a:cs typeface="+mj-cs"/>
              </a:rPr>
              <a:t>9. You shall count seven weeks for yourself; from [the time] the sickle is first put to the standing crop, you shall begin to count seven weeks. 10. And you shall perform the Festival of Weeks to the Lord, your God, the donation you can afford to give, according to how the Lord, your God, shall bless you. </a:t>
            </a:r>
          </a:p>
        </p:txBody>
      </p:sp>
    </p:spTree>
    <p:extLst>
      <p:ext uri="{BB962C8B-B14F-4D97-AF65-F5344CB8AC3E}">
        <p14:creationId xmlns:p14="http://schemas.microsoft.com/office/powerpoint/2010/main" val="3142222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Focus, Passion and Grit</a:t>
            </a:r>
          </a:p>
        </p:txBody>
      </p:sp>
      <p:sp>
        <p:nvSpPr>
          <p:cNvPr id="3" name="TextBox 2">
            <a:extLst>
              <a:ext uri="{FF2B5EF4-FFF2-40B4-BE49-F238E27FC236}">
                <a16:creationId xmlns:a16="http://schemas.microsoft.com/office/drawing/2014/main" id="{D0713F57-2A1A-41BA-9593-7349C910214C}"/>
              </a:ext>
            </a:extLst>
          </p:cNvPr>
          <p:cNvSpPr txBox="1"/>
          <p:nvPr/>
        </p:nvSpPr>
        <p:spPr>
          <a:xfrm>
            <a:off x="593140" y="1447060"/>
            <a:ext cx="8056338" cy="4493538"/>
          </a:xfrm>
          <a:prstGeom prst="rect">
            <a:avLst/>
          </a:prstGeom>
          <a:noFill/>
        </p:spPr>
        <p:txBody>
          <a:bodyPr wrap="square" rtlCol="0">
            <a:spAutoFit/>
          </a:bodyPr>
          <a:lstStyle/>
          <a:p>
            <a:pPr algn="just" rtl="1"/>
            <a:r>
              <a:rPr lang="he-IL" sz="2200" u="sng" dirty="0">
                <a:effectLst/>
                <a:ea typeface="Calibri" panose="020F0502020204030204" pitchFamily="34" charset="0"/>
                <a:cs typeface="+mj-cs"/>
              </a:rPr>
              <a:t>דברים פרק </a:t>
            </a:r>
            <a:r>
              <a:rPr lang="he-IL" sz="2200" u="sng" dirty="0" err="1">
                <a:effectLst/>
                <a:ea typeface="Calibri" panose="020F0502020204030204" pitchFamily="34" charset="0"/>
                <a:cs typeface="+mj-cs"/>
              </a:rPr>
              <a:t>טז</a:t>
            </a:r>
            <a:r>
              <a:rPr lang="he-IL" sz="2200" u="sng" dirty="0">
                <a:effectLst/>
                <a:ea typeface="Calibri" panose="020F0502020204030204" pitchFamily="34" charset="0"/>
                <a:cs typeface="+mj-cs"/>
              </a:rPr>
              <a:t> </a:t>
            </a:r>
          </a:p>
          <a:p>
            <a:pPr algn="just" rtl="1"/>
            <a:r>
              <a:rPr lang="he-IL" sz="2200" dirty="0">
                <a:effectLst/>
                <a:ea typeface="Calibri" panose="020F0502020204030204" pitchFamily="34" charset="0"/>
                <a:cs typeface="+mj-cs"/>
              </a:rPr>
              <a:t>(יא) וְשָׂמַחְתָּ לִפְנֵי </a:t>
            </a:r>
            <a:r>
              <a:rPr lang="he-IL" sz="2200" dirty="0" err="1">
                <a:effectLst/>
                <a:ea typeface="Calibri" panose="020F0502020204030204" pitchFamily="34" charset="0"/>
                <a:cs typeface="+mj-cs"/>
              </a:rPr>
              <a:t>יְקֹוָק</a:t>
            </a:r>
            <a:r>
              <a:rPr lang="he-IL" sz="2200" dirty="0">
                <a:effectLst/>
                <a:ea typeface="Calibri" panose="020F0502020204030204" pitchFamily="34" charset="0"/>
                <a:cs typeface="+mj-cs"/>
              </a:rPr>
              <a:t> </a:t>
            </a:r>
            <a:r>
              <a:rPr lang="he-IL" sz="2200" dirty="0" err="1">
                <a:effectLst/>
                <a:ea typeface="Calibri" panose="020F0502020204030204" pitchFamily="34" charset="0"/>
                <a:cs typeface="+mj-cs"/>
              </a:rPr>
              <a:t>אֱלֹהֶיך</a:t>
            </a:r>
            <a:r>
              <a:rPr lang="he-IL" sz="2200" dirty="0">
                <a:effectLst/>
                <a:ea typeface="Calibri" panose="020F0502020204030204" pitchFamily="34" charset="0"/>
                <a:cs typeface="+mj-cs"/>
              </a:rPr>
              <a:t>ָ אַתָּה וּבִנְךָ וּבִתֶּךָ וְעַבְדְּךָ וַאֲמָתֶךָ וְהַלֵּוִי אֲשֶׁר בִּשְׁעָרֶיךָ וְהַגֵּר וְהַיָּתוֹם וְהָאַלְמָנָה אֲשֶׁר בְּקִרְבֶּךָ בַּמָּקוֹם אֲשֶׁר יִבְחַר </a:t>
            </a:r>
            <a:r>
              <a:rPr lang="he-IL" sz="2200" dirty="0" err="1">
                <a:effectLst/>
                <a:ea typeface="Calibri" panose="020F0502020204030204" pitchFamily="34" charset="0"/>
                <a:cs typeface="+mj-cs"/>
              </a:rPr>
              <a:t>יְקֹוָק</a:t>
            </a:r>
            <a:r>
              <a:rPr lang="he-IL" sz="2200" dirty="0">
                <a:effectLst/>
                <a:ea typeface="Calibri" panose="020F0502020204030204" pitchFamily="34" charset="0"/>
                <a:cs typeface="+mj-cs"/>
              </a:rPr>
              <a:t> </a:t>
            </a:r>
            <a:r>
              <a:rPr lang="he-IL" sz="2200" dirty="0" err="1">
                <a:effectLst/>
                <a:ea typeface="Calibri" panose="020F0502020204030204" pitchFamily="34" charset="0"/>
                <a:cs typeface="+mj-cs"/>
              </a:rPr>
              <a:t>אֱלֹהֶיך</a:t>
            </a:r>
            <a:r>
              <a:rPr lang="he-IL" sz="2200" dirty="0">
                <a:effectLst/>
                <a:ea typeface="Calibri" panose="020F0502020204030204" pitchFamily="34" charset="0"/>
                <a:cs typeface="+mj-cs"/>
              </a:rPr>
              <a:t>ָ לְשַׁכֵּן שְׁמוֹ שָׁם: (</a:t>
            </a:r>
            <a:r>
              <a:rPr lang="he-IL" sz="2200" dirty="0" err="1">
                <a:effectLst/>
                <a:ea typeface="Calibri" panose="020F0502020204030204" pitchFamily="34" charset="0"/>
                <a:cs typeface="+mj-cs"/>
              </a:rPr>
              <a:t>יב</a:t>
            </a:r>
            <a:r>
              <a:rPr lang="he-IL" sz="2200" dirty="0">
                <a:effectLst/>
                <a:ea typeface="Calibri" panose="020F0502020204030204" pitchFamily="34" charset="0"/>
                <a:cs typeface="+mj-cs"/>
              </a:rPr>
              <a:t>) וְזָכַרְתָּ כִּי עֶבֶד הָיִיתָ בְּמִצְרָיִם וְשָׁמַרְתָּ וְעָשִׂיתָ אֶת </a:t>
            </a:r>
            <a:r>
              <a:rPr lang="he-IL" sz="2200" dirty="0" err="1">
                <a:effectLst/>
                <a:ea typeface="Calibri" panose="020F0502020204030204" pitchFamily="34" charset="0"/>
                <a:cs typeface="+mj-cs"/>
              </a:rPr>
              <a:t>הַחֻקִּים</a:t>
            </a:r>
            <a:r>
              <a:rPr lang="he-IL" sz="2200" dirty="0">
                <a:effectLst/>
                <a:ea typeface="Calibri" panose="020F0502020204030204" pitchFamily="34" charset="0"/>
                <a:cs typeface="+mj-cs"/>
              </a:rPr>
              <a:t> הָאֵלֶּה:</a:t>
            </a:r>
            <a:endParaRPr lang="en-GB" sz="2200" dirty="0">
              <a:effectLst/>
              <a:ea typeface="Calibri" panose="020F0502020204030204" pitchFamily="34" charset="0"/>
              <a:cs typeface="+mj-cs"/>
            </a:endParaRPr>
          </a:p>
          <a:p>
            <a:pPr algn="just"/>
            <a:endParaRPr lang="en-GB" sz="2200" dirty="0">
              <a:ea typeface="Calibri" panose="020F0502020204030204" pitchFamily="34" charset="0"/>
              <a:cs typeface="+mj-cs"/>
            </a:endParaRPr>
          </a:p>
          <a:p>
            <a:pPr algn="just"/>
            <a:r>
              <a:rPr lang="en-GB" sz="2200" u="sng" dirty="0">
                <a:ea typeface="Calibri" panose="020F0502020204030204" pitchFamily="34" charset="0"/>
                <a:cs typeface="+mj-cs"/>
              </a:rPr>
              <a:t>Deuteronomy 16:11-12</a:t>
            </a:r>
          </a:p>
          <a:p>
            <a:pPr algn="just"/>
            <a:r>
              <a:rPr lang="en-GB" sz="2200" dirty="0">
                <a:effectLst/>
                <a:ea typeface="Calibri" panose="020F0502020204030204" pitchFamily="34" charset="0"/>
                <a:cs typeface="+mj-cs"/>
              </a:rPr>
              <a:t>11. And you shall rejoice before the Lord, your God – you, and your son, and your daughter, and your manservant, and your maidservant, and the Levite who is within your cities, and the stranger, and the orphan, and the widow, who are among you, in the place which the Lord, your God, will choose to establish His Name therein. 12. And you shall remember that you were a slave in Egypt, and you shall keep and perform these statutes.</a:t>
            </a:r>
          </a:p>
        </p:txBody>
      </p:sp>
    </p:spTree>
    <p:extLst>
      <p:ext uri="{BB962C8B-B14F-4D97-AF65-F5344CB8AC3E}">
        <p14:creationId xmlns:p14="http://schemas.microsoft.com/office/powerpoint/2010/main" val="3910724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Focus, Passion and Grit</a:t>
            </a:r>
          </a:p>
        </p:txBody>
      </p:sp>
      <p:sp>
        <p:nvSpPr>
          <p:cNvPr id="3" name="TextBox 2">
            <a:extLst>
              <a:ext uri="{FF2B5EF4-FFF2-40B4-BE49-F238E27FC236}">
                <a16:creationId xmlns:a16="http://schemas.microsoft.com/office/drawing/2014/main" id="{D0713F57-2A1A-41BA-9593-7349C910214C}"/>
              </a:ext>
            </a:extLst>
          </p:cNvPr>
          <p:cNvSpPr txBox="1"/>
          <p:nvPr/>
        </p:nvSpPr>
        <p:spPr>
          <a:xfrm>
            <a:off x="593140" y="1447060"/>
            <a:ext cx="8056338" cy="4493538"/>
          </a:xfrm>
          <a:prstGeom prst="rect">
            <a:avLst/>
          </a:prstGeom>
          <a:noFill/>
        </p:spPr>
        <p:txBody>
          <a:bodyPr wrap="square" rtlCol="0">
            <a:spAutoFit/>
          </a:bodyPr>
          <a:lstStyle/>
          <a:p>
            <a:pPr algn="just" rtl="1"/>
            <a:r>
              <a:rPr lang="he-IL" sz="2200" u="sng" dirty="0">
                <a:effectLst/>
                <a:ea typeface="Calibri" panose="020F0502020204030204" pitchFamily="34" charset="0"/>
                <a:cs typeface="+mj-cs"/>
              </a:rPr>
              <a:t>במדבר פרק </a:t>
            </a:r>
            <a:r>
              <a:rPr lang="he-IL" sz="2200" u="sng" dirty="0" err="1">
                <a:effectLst/>
                <a:ea typeface="Calibri" panose="020F0502020204030204" pitchFamily="34" charset="0"/>
                <a:cs typeface="+mj-cs"/>
              </a:rPr>
              <a:t>כח</a:t>
            </a:r>
            <a:r>
              <a:rPr lang="he-IL" sz="2200" u="sng" dirty="0">
                <a:effectLst/>
                <a:ea typeface="Calibri" panose="020F0502020204030204" pitchFamily="34" charset="0"/>
                <a:cs typeface="+mj-cs"/>
              </a:rPr>
              <a:t> </a:t>
            </a:r>
          </a:p>
          <a:p>
            <a:pPr algn="just" rtl="1"/>
            <a:r>
              <a:rPr lang="he-IL" sz="2200" dirty="0">
                <a:effectLst/>
                <a:ea typeface="Calibri" panose="020F0502020204030204" pitchFamily="34" charset="0"/>
                <a:cs typeface="+mj-cs"/>
              </a:rPr>
              <a:t>(</a:t>
            </a:r>
            <a:r>
              <a:rPr lang="he-IL" sz="2200" dirty="0" err="1">
                <a:effectLst/>
                <a:ea typeface="Calibri" panose="020F0502020204030204" pitchFamily="34" charset="0"/>
                <a:cs typeface="+mj-cs"/>
              </a:rPr>
              <a:t>כו</a:t>
            </a:r>
            <a:r>
              <a:rPr lang="he-IL" sz="2200" dirty="0">
                <a:effectLst/>
                <a:ea typeface="Calibri" panose="020F0502020204030204" pitchFamily="34" charset="0"/>
                <a:cs typeface="+mj-cs"/>
              </a:rPr>
              <a:t>) וּבְיוֹם הַבִּכּוּרִים בְּהַקְרִיבְכֶם מִנְחָה חֲדָשָׁה לַיקֹוָק </a:t>
            </a:r>
            <a:r>
              <a:rPr lang="he-IL" sz="2200" dirty="0" err="1">
                <a:effectLst/>
                <a:ea typeface="Calibri" panose="020F0502020204030204" pitchFamily="34" charset="0"/>
                <a:cs typeface="+mj-cs"/>
              </a:rPr>
              <a:t>בְּשָׁבֻעֹתֵיכֶם</a:t>
            </a:r>
            <a:r>
              <a:rPr lang="he-IL" sz="2200" dirty="0">
                <a:effectLst/>
                <a:ea typeface="Calibri" panose="020F0502020204030204" pitchFamily="34" charset="0"/>
                <a:cs typeface="+mj-cs"/>
              </a:rPr>
              <a:t> מִקְרָא קֹדֶשׁ יִהְיֶה לָכֶם כָּל מְלֶאכֶת עֲבֹדָה לֹא תַעֲשׂוּ: (</a:t>
            </a:r>
            <a:r>
              <a:rPr lang="he-IL" sz="2200" dirty="0" err="1">
                <a:effectLst/>
                <a:ea typeface="Calibri" panose="020F0502020204030204" pitchFamily="34" charset="0"/>
                <a:cs typeface="+mj-cs"/>
              </a:rPr>
              <a:t>כז</a:t>
            </a:r>
            <a:r>
              <a:rPr lang="he-IL" sz="2200" dirty="0">
                <a:effectLst/>
                <a:ea typeface="Calibri" panose="020F0502020204030204" pitchFamily="34" charset="0"/>
                <a:cs typeface="+mj-cs"/>
              </a:rPr>
              <a:t>) וְהִקְרַבְתֶּם עוֹלָה לְרֵיחַ </a:t>
            </a:r>
            <a:r>
              <a:rPr lang="he-IL" sz="2200" dirty="0" err="1">
                <a:effectLst/>
                <a:ea typeface="Calibri" panose="020F0502020204030204" pitchFamily="34" charset="0"/>
                <a:cs typeface="+mj-cs"/>
              </a:rPr>
              <a:t>נִיחֹח</a:t>
            </a:r>
            <a:r>
              <a:rPr lang="he-IL" sz="2200" dirty="0">
                <a:effectLst/>
                <a:ea typeface="Calibri" panose="020F0502020204030204" pitchFamily="34" charset="0"/>
                <a:cs typeface="+mj-cs"/>
              </a:rPr>
              <a:t>ַ לַיקֹוָק פָּרִים בְּנֵי בָקָר שְׁנַיִם אַיִל אֶחָד שִׁבְעָה כְבָשִׂים בְּנֵי שָׁנָה: (</a:t>
            </a:r>
            <a:r>
              <a:rPr lang="he-IL" sz="2200" dirty="0" err="1">
                <a:effectLst/>
                <a:ea typeface="Calibri" panose="020F0502020204030204" pitchFamily="34" charset="0"/>
                <a:cs typeface="+mj-cs"/>
              </a:rPr>
              <a:t>כח</a:t>
            </a:r>
            <a:r>
              <a:rPr lang="he-IL" sz="2200" dirty="0">
                <a:effectLst/>
                <a:ea typeface="Calibri" panose="020F0502020204030204" pitchFamily="34" charset="0"/>
                <a:cs typeface="+mj-cs"/>
              </a:rPr>
              <a:t>) וּמִנְחָתָם </a:t>
            </a:r>
            <a:r>
              <a:rPr lang="he-IL" sz="2200" dirty="0" err="1">
                <a:effectLst/>
                <a:ea typeface="Calibri" panose="020F0502020204030204" pitchFamily="34" charset="0"/>
                <a:cs typeface="+mj-cs"/>
              </a:rPr>
              <a:t>סֹלֶת</a:t>
            </a:r>
            <a:r>
              <a:rPr lang="he-IL" sz="2200" dirty="0">
                <a:effectLst/>
                <a:ea typeface="Calibri" panose="020F0502020204030204" pitchFamily="34" charset="0"/>
                <a:cs typeface="+mj-cs"/>
              </a:rPr>
              <a:t> בְּלוּלָה בַשָּׁמֶן שְׁלֹשָׁה עֶשְׂרֹנִים לַפָּר הָאֶחָד שְׁנֵי עֶשְׂרֹנִים לָאַיִל הָאֶחָד:</a:t>
            </a:r>
            <a:endParaRPr lang="en-GB" sz="2200" dirty="0">
              <a:effectLst/>
              <a:ea typeface="Calibri" panose="020F0502020204030204" pitchFamily="34" charset="0"/>
              <a:cs typeface="+mj-cs"/>
            </a:endParaRPr>
          </a:p>
          <a:p>
            <a:pPr algn="just"/>
            <a:r>
              <a:rPr lang="en-GB" sz="2200" u="sng" dirty="0">
                <a:ea typeface="Calibri" panose="020F0502020204030204" pitchFamily="34" charset="0"/>
                <a:cs typeface="+mj-cs"/>
              </a:rPr>
              <a:t>Numbers 28:26-28</a:t>
            </a:r>
          </a:p>
          <a:p>
            <a:pPr algn="just"/>
            <a:r>
              <a:rPr lang="en-GB" sz="2200" dirty="0">
                <a:ea typeface="Calibri" panose="020F0502020204030204" pitchFamily="34" charset="0"/>
                <a:cs typeface="+mj-cs"/>
              </a:rPr>
              <a:t>26. On the day of the first fruits, when you offer up a new meal offering to the Lord, on your festival of Weeks; it shall be a holy convocation for you, and you shall not perform any mundane work. 27. You shall offer up a burnt offering with a spirit of satisfaction to the Lord: two young bulls, one ram, and seven lambs in the first year. 28. Their meal offerings [shall be] fine flour mixed with oil; three tenths for each bull and two tenths for the ram. </a:t>
            </a:r>
          </a:p>
        </p:txBody>
      </p:sp>
    </p:spTree>
    <p:extLst>
      <p:ext uri="{BB962C8B-B14F-4D97-AF65-F5344CB8AC3E}">
        <p14:creationId xmlns:p14="http://schemas.microsoft.com/office/powerpoint/2010/main" val="1338307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Focus, Passion and Grit</a:t>
            </a:r>
          </a:p>
        </p:txBody>
      </p:sp>
      <p:sp>
        <p:nvSpPr>
          <p:cNvPr id="3" name="TextBox 2">
            <a:extLst>
              <a:ext uri="{FF2B5EF4-FFF2-40B4-BE49-F238E27FC236}">
                <a16:creationId xmlns:a16="http://schemas.microsoft.com/office/drawing/2014/main" id="{D0713F57-2A1A-41BA-9593-7349C910214C}"/>
              </a:ext>
            </a:extLst>
          </p:cNvPr>
          <p:cNvSpPr txBox="1"/>
          <p:nvPr/>
        </p:nvSpPr>
        <p:spPr>
          <a:xfrm>
            <a:off x="593140" y="1447060"/>
            <a:ext cx="8056338" cy="2769989"/>
          </a:xfrm>
          <a:prstGeom prst="rect">
            <a:avLst/>
          </a:prstGeom>
          <a:noFill/>
        </p:spPr>
        <p:txBody>
          <a:bodyPr wrap="square" rtlCol="0">
            <a:spAutoFit/>
          </a:bodyPr>
          <a:lstStyle/>
          <a:p>
            <a:pPr algn="just" rtl="1"/>
            <a:r>
              <a:rPr lang="he-IL" sz="2200" u="sng" dirty="0">
                <a:effectLst/>
                <a:ea typeface="Calibri" panose="020F0502020204030204" pitchFamily="34" charset="0"/>
                <a:cs typeface="+mj-cs"/>
              </a:rPr>
              <a:t>רש"י במדבר פרק </a:t>
            </a:r>
            <a:r>
              <a:rPr lang="he-IL" sz="2200" u="sng" dirty="0" err="1">
                <a:effectLst/>
                <a:ea typeface="Calibri" panose="020F0502020204030204" pitchFamily="34" charset="0"/>
                <a:cs typeface="+mj-cs"/>
              </a:rPr>
              <a:t>כח</a:t>
            </a:r>
            <a:r>
              <a:rPr lang="he-IL" sz="2200" u="sng" dirty="0">
                <a:effectLst/>
                <a:ea typeface="Calibri" panose="020F0502020204030204" pitchFamily="34" charset="0"/>
                <a:cs typeface="+mj-cs"/>
              </a:rPr>
              <a:t> </a:t>
            </a:r>
          </a:p>
          <a:p>
            <a:pPr algn="just" rtl="1"/>
            <a:r>
              <a:rPr lang="he-IL" sz="2200" dirty="0">
                <a:effectLst/>
                <a:ea typeface="Calibri" panose="020F0502020204030204" pitchFamily="34" charset="0"/>
                <a:cs typeface="+mj-cs"/>
              </a:rPr>
              <a:t>(</a:t>
            </a:r>
            <a:r>
              <a:rPr lang="he-IL" sz="2200" dirty="0" err="1">
                <a:effectLst/>
                <a:ea typeface="Calibri" panose="020F0502020204030204" pitchFamily="34" charset="0"/>
                <a:cs typeface="+mj-cs"/>
              </a:rPr>
              <a:t>כו</a:t>
            </a:r>
            <a:r>
              <a:rPr lang="he-IL" sz="2200" dirty="0">
                <a:effectLst/>
                <a:ea typeface="Calibri" panose="020F0502020204030204" pitchFamily="34" charset="0"/>
                <a:cs typeface="+mj-cs"/>
              </a:rPr>
              <a:t>) </a:t>
            </a:r>
            <a:r>
              <a:rPr lang="he-IL" sz="2200" b="1" dirty="0">
                <a:effectLst/>
                <a:ea typeface="Calibri" panose="020F0502020204030204" pitchFamily="34" charset="0"/>
                <a:cs typeface="+mj-cs"/>
              </a:rPr>
              <a:t>וביום הבכורים </a:t>
            </a:r>
            <a:r>
              <a:rPr lang="he-IL" sz="2200" dirty="0">
                <a:effectLst/>
                <a:ea typeface="Calibri" panose="020F0502020204030204" pitchFamily="34" charset="0"/>
                <a:cs typeface="+mj-cs"/>
              </a:rPr>
              <a:t>- </a:t>
            </a:r>
            <a:r>
              <a:rPr lang="he-IL" sz="2000" dirty="0">
                <a:effectLst/>
                <a:ea typeface="Calibri" panose="020F0502020204030204" pitchFamily="34" charset="0"/>
                <a:cs typeface="Dbs-Rashi" pitchFamily="2" charset="-79"/>
              </a:rPr>
              <a:t>חג השבועות קרוי בכורי קציר </a:t>
            </a:r>
            <a:r>
              <a:rPr lang="he-IL" sz="2000" dirty="0" err="1">
                <a:effectLst/>
                <a:ea typeface="Calibri" panose="020F0502020204030204" pitchFamily="34" charset="0"/>
                <a:cs typeface="Dbs-Rashi" pitchFamily="2" charset="-79"/>
              </a:rPr>
              <a:t>חטים</a:t>
            </a:r>
            <a:r>
              <a:rPr lang="he-IL" sz="2000" dirty="0">
                <a:effectLst/>
                <a:ea typeface="Calibri" panose="020F0502020204030204" pitchFamily="34" charset="0"/>
                <a:cs typeface="Dbs-Rashi" pitchFamily="2" charset="-79"/>
              </a:rPr>
              <a:t> על שם שתי הלחם, שהם ראשונים למנחת </a:t>
            </a:r>
            <a:r>
              <a:rPr lang="he-IL" sz="2000" dirty="0" err="1">
                <a:effectLst/>
                <a:ea typeface="Calibri" panose="020F0502020204030204" pitchFamily="34" charset="0"/>
                <a:cs typeface="Dbs-Rashi" pitchFamily="2" charset="-79"/>
              </a:rPr>
              <a:t>חטים</a:t>
            </a:r>
            <a:r>
              <a:rPr lang="he-IL" sz="2000" dirty="0">
                <a:effectLst/>
                <a:ea typeface="Calibri" panose="020F0502020204030204" pitchFamily="34" charset="0"/>
                <a:cs typeface="Dbs-Rashi" pitchFamily="2" charset="-79"/>
              </a:rPr>
              <a:t> הבאים מן החדש: </a:t>
            </a:r>
            <a:endParaRPr lang="en-GB" sz="2000" dirty="0">
              <a:effectLst/>
              <a:ea typeface="Calibri" panose="020F0502020204030204" pitchFamily="34" charset="0"/>
              <a:cs typeface="Dbs-Rashi" pitchFamily="2" charset="-79"/>
            </a:endParaRPr>
          </a:p>
          <a:p>
            <a:pPr algn="just"/>
            <a:r>
              <a:rPr lang="en-GB" sz="2200" u="sng" dirty="0" err="1">
                <a:ea typeface="Calibri" panose="020F0502020204030204" pitchFamily="34" charset="0"/>
                <a:cs typeface="+mj-cs"/>
              </a:rPr>
              <a:t>Rashi</a:t>
            </a:r>
            <a:r>
              <a:rPr lang="en-GB" sz="2200" u="sng" dirty="0">
                <a:ea typeface="Calibri" panose="020F0502020204030204" pitchFamily="34" charset="0"/>
                <a:cs typeface="+mj-cs"/>
              </a:rPr>
              <a:t> on Numbers 28:26</a:t>
            </a:r>
          </a:p>
          <a:p>
            <a:pPr algn="just"/>
            <a:r>
              <a:rPr lang="en-GB" sz="2200" b="1" dirty="0">
                <a:ea typeface="Calibri" panose="020F0502020204030204" pitchFamily="34" charset="0"/>
                <a:cs typeface="+mj-cs"/>
              </a:rPr>
              <a:t>On the day of the first fruits: </a:t>
            </a:r>
            <a:r>
              <a:rPr lang="en-GB" sz="2200" dirty="0">
                <a:ea typeface="Calibri" panose="020F0502020204030204" pitchFamily="34" charset="0"/>
                <a:cs typeface="+mj-cs"/>
              </a:rPr>
              <a:t>The festival of Weeks [Shavuot] is called the first fruits of the wheat harvest, because of the two loaves, which were the first of the wheat offerings to be brought from the new [crop].</a:t>
            </a:r>
          </a:p>
        </p:txBody>
      </p:sp>
    </p:spTree>
    <p:extLst>
      <p:ext uri="{BB962C8B-B14F-4D97-AF65-F5344CB8AC3E}">
        <p14:creationId xmlns:p14="http://schemas.microsoft.com/office/powerpoint/2010/main" val="17021064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Focus, Passion and Grit</a:t>
            </a:r>
          </a:p>
        </p:txBody>
      </p:sp>
      <p:sp>
        <p:nvSpPr>
          <p:cNvPr id="5" name="TextBox 4">
            <a:extLst>
              <a:ext uri="{FF2B5EF4-FFF2-40B4-BE49-F238E27FC236}">
                <a16:creationId xmlns:a16="http://schemas.microsoft.com/office/drawing/2014/main" id="{0813BC15-032B-4D46-BA6B-B9D511B2417F}"/>
              </a:ext>
            </a:extLst>
          </p:cNvPr>
          <p:cNvSpPr txBox="1"/>
          <p:nvPr/>
        </p:nvSpPr>
        <p:spPr>
          <a:xfrm>
            <a:off x="593140" y="1549279"/>
            <a:ext cx="7922210" cy="4154984"/>
          </a:xfrm>
          <a:prstGeom prst="rect">
            <a:avLst/>
          </a:prstGeom>
          <a:noFill/>
        </p:spPr>
        <p:txBody>
          <a:bodyPr wrap="square" rtlCol="0">
            <a:spAutoFit/>
          </a:bodyPr>
          <a:lstStyle/>
          <a:p>
            <a:pPr algn="just" rtl="1"/>
            <a:r>
              <a:rPr lang="en-GB" sz="2200" u="sng" dirty="0" err="1">
                <a:effectLst/>
                <a:latin typeface="Times New Roman" panose="02020603050405020304" pitchFamily="18" charset="0"/>
                <a:ea typeface="Calibri" panose="020F0502020204030204" pitchFamily="34" charset="0"/>
                <a:cs typeface="Times New Roman" panose="02020603050405020304" pitchFamily="18" charset="0"/>
              </a:rPr>
              <a:t>קדושת</a:t>
            </a:r>
            <a:r>
              <a:rPr lang="en-GB" sz="2200"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u="sng" dirty="0" err="1">
                <a:effectLst/>
                <a:latin typeface="Times New Roman" panose="02020603050405020304" pitchFamily="18" charset="0"/>
                <a:ea typeface="Calibri" panose="020F0502020204030204" pitchFamily="34" charset="0"/>
                <a:cs typeface="Times New Roman" panose="02020603050405020304" pitchFamily="18" charset="0"/>
              </a:rPr>
              <a:t>לוי</a:t>
            </a:r>
            <a:r>
              <a:rPr lang="en-GB" sz="2200"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u="sng" dirty="0" err="1">
                <a:effectLst/>
                <a:latin typeface="Times New Roman" panose="02020603050405020304" pitchFamily="18" charset="0"/>
                <a:ea typeface="Calibri" panose="020F0502020204030204" pitchFamily="34" charset="0"/>
                <a:cs typeface="Times New Roman" panose="02020603050405020304" pitchFamily="18" charset="0"/>
              </a:rPr>
              <a:t>במדבר</a:t>
            </a:r>
            <a:r>
              <a:rPr lang="en-GB" sz="2200"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u="sng" dirty="0" err="1">
                <a:effectLst/>
                <a:latin typeface="Times New Roman" panose="02020603050405020304" pitchFamily="18" charset="0"/>
                <a:ea typeface="Calibri" panose="020F0502020204030204" pitchFamily="34" charset="0"/>
                <a:cs typeface="Times New Roman" panose="02020603050405020304" pitchFamily="18" charset="0"/>
              </a:rPr>
              <a:t>לספירה</a:t>
            </a:r>
            <a:r>
              <a:rPr lang="en-GB" sz="2200" u="sng" dirty="0">
                <a:effectLst/>
                <a:latin typeface="Times New Roman" panose="02020603050405020304" pitchFamily="18" charset="0"/>
                <a:ea typeface="Calibri" panose="020F0502020204030204" pitchFamily="34" charset="0"/>
                <a:cs typeface="Times New Roman" panose="02020603050405020304" pitchFamily="18" charset="0"/>
              </a:rPr>
              <a:t> א׳</a:t>
            </a:r>
          </a:p>
          <a:p>
            <a:pPr algn="just" rtl="1"/>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דהנה</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איתא</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בכתבי</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האריז"ל</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על</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פסוק</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2200" dirty="0">
                <a:effectLst/>
                <a:latin typeface="Times New Roman" panose="02020603050405020304" pitchFamily="18" charset="0"/>
                <a:ea typeface="Calibri" panose="020F0502020204030204" pitchFamily="34" charset="0"/>
                <a:cs typeface="Times New Roman" panose="02020603050405020304" pitchFamily="18" charset="0"/>
              </a:rPr>
              <a:t>(</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שמות</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ג</a:t>
            </a:r>
            <a:r>
              <a:rPr lang="he-IL" sz="2200" dirty="0">
                <a:effectLst/>
                <a:latin typeface="Times New Roman" panose="02020603050405020304" pitchFamily="18" charset="0"/>
                <a:ea typeface="Calibri" panose="020F0502020204030204" pitchFamily="34" charset="0"/>
                <a:cs typeface="Times New Roman" panose="02020603050405020304" pitchFamily="18" charset="0"/>
              </a:rPr>
              <a:t>:</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יב</a:t>
            </a:r>
            <a:r>
              <a:rPr lang="he-IL"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תעבדון</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את</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אלהים</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על</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ההר</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הזה</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a:t>
            </a:r>
            <a:r>
              <a:rPr lang="he-IL"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דהנה</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ידוע</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שכשהיו</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ישראל</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במצרים</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היו</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משוקעים</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במ"ט</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שערי</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טומאה</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והקדוש</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ברוך</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הוא</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ברוב</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רחמיו</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וחסדיו</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גאלם</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ממצרים</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כדי</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לקרבם</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תחת</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כנפי</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השכינה</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rtl="1"/>
            <a:endParaRPr lang="en-GB" sz="2200" u="sng"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2200" u="sng" dirty="0" err="1">
                <a:effectLst/>
                <a:ea typeface="Calibri" panose="020F0502020204030204" pitchFamily="34" charset="0"/>
                <a:cs typeface="Arial" panose="020B0604020202020204" pitchFamily="34" charset="0"/>
              </a:rPr>
              <a:t>Kedushat</a:t>
            </a:r>
            <a:r>
              <a:rPr lang="en-GB" sz="2200" u="sng" dirty="0">
                <a:effectLst/>
                <a:ea typeface="Calibri" panose="020F0502020204030204" pitchFamily="34" charset="0"/>
                <a:cs typeface="Arial" panose="020B0604020202020204" pitchFamily="34" charset="0"/>
              </a:rPr>
              <a:t> Levi, Numbers, For the Sefira 1</a:t>
            </a:r>
          </a:p>
          <a:p>
            <a:pPr algn="just"/>
            <a:r>
              <a:rPr lang="en-GB" sz="2200" dirty="0">
                <a:effectLst/>
                <a:ea typeface="Calibri" panose="020F0502020204030204" pitchFamily="34" charset="0"/>
                <a:cs typeface="Arial" panose="020B0604020202020204" pitchFamily="34" charset="0"/>
              </a:rPr>
              <a:t>We find in the writings of the </a:t>
            </a:r>
            <a:r>
              <a:rPr lang="en-GB" sz="2200" dirty="0" err="1">
                <a:effectLst/>
                <a:ea typeface="Calibri" panose="020F0502020204030204" pitchFamily="34" charset="0"/>
                <a:cs typeface="Arial" panose="020B0604020202020204" pitchFamily="34" charset="0"/>
              </a:rPr>
              <a:t>Arizal</a:t>
            </a:r>
            <a:r>
              <a:rPr lang="en-GB" sz="2200" dirty="0">
                <a:effectLst/>
                <a:ea typeface="Calibri" panose="020F0502020204030204" pitchFamily="34" charset="0"/>
                <a:cs typeface="Arial" panose="020B0604020202020204" pitchFamily="34" charset="0"/>
              </a:rPr>
              <a:t> on the verse in Exodus 3:12: "You shall serve God upon this mountain." From here we know that when the Children of Israel were in Egypt they were sunk deeply in the 49 gates of impurity, and G-d, in all of his mercy and kindness, saved them from Egypt in order to bring them under the wings of the Divine presence. </a:t>
            </a:r>
          </a:p>
        </p:txBody>
      </p:sp>
    </p:spTree>
    <p:extLst>
      <p:ext uri="{BB962C8B-B14F-4D97-AF65-F5344CB8AC3E}">
        <p14:creationId xmlns:p14="http://schemas.microsoft.com/office/powerpoint/2010/main" val="2260848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Focus, Passion and Grit</a:t>
            </a:r>
          </a:p>
        </p:txBody>
      </p:sp>
      <p:sp>
        <p:nvSpPr>
          <p:cNvPr id="5" name="TextBox 4">
            <a:extLst>
              <a:ext uri="{FF2B5EF4-FFF2-40B4-BE49-F238E27FC236}">
                <a16:creationId xmlns:a16="http://schemas.microsoft.com/office/drawing/2014/main" id="{0813BC15-032B-4D46-BA6B-B9D511B2417F}"/>
              </a:ext>
            </a:extLst>
          </p:cNvPr>
          <p:cNvSpPr txBox="1"/>
          <p:nvPr/>
        </p:nvSpPr>
        <p:spPr>
          <a:xfrm>
            <a:off x="593140" y="1549279"/>
            <a:ext cx="7922210" cy="2800767"/>
          </a:xfrm>
          <a:prstGeom prst="rect">
            <a:avLst/>
          </a:prstGeom>
          <a:noFill/>
        </p:spPr>
        <p:txBody>
          <a:bodyPr wrap="square" rtlCol="0">
            <a:spAutoFit/>
          </a:bodyPr>
          <a:lstStyle/>
          <a:p>
            <a:pPr algn="just" rtl="1"/>
            <a:r>
              <a:rPr lang="he-IL" sz="2200" u="sng" dirty="0">
                <a:effectLst/>
                <a:latin typeface="Times New Roman" panose="02020603050405020304" pitchFamily="18" charset="0"/>
                <a:ea typeface="Calibri" panose="020F0502020204030204" pitchFamily="34" charset="0"/>
                <a:cs typeface="Times New Roman" panose="02020603050405020304" pitchFamily="18" charset="0"/>
              </a:rPr>
              <a:t>שמות פרק ג פסוק </a:t>
            </a:r>
            <a:r>
              <a:rPr lang="he-IL" sz="2200" u="sng" dirty="0" err="1">
                <a:effectLst/>
                <a:latin typeface="Times New Roman" panose="02020603050405020304" pitchFamily="18" charset="0"/>
                <a:ea typeface="Calibri" panose="020F0502020204030204" pitchFamily="34" charset="0"/>
                <a:cs typeface="Times New Roman" panose="02020603050405020304" pitchFamily="18" charset="0"/>
              </a:rPr>
              <a:t>יב</a:t>
            </a:r>
            <a:r>
              <a:rPr lang="he-IL" sz="2200" u="sng"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rtl="1"/>
            <a:r>
              <a:rPr lang="he-IL" sz="2200" dirty="0">
                <a:effectLst/>
                <a:latin typeface="Times New Roman" panose="02020603050405020304" pitchFamily="18" charset="0"/>
                <a:ea typeface="Calibri" panose="020F0502020204030204" pitchFamily="34" charset="0"/>
                <a:cs typeface="Times New Roman" panose="02020603050405020304" pitchFamily="18" charset="0"/>
              </a:rPr>
              <a:t>וַיֹּאמֶר כִּי אֶהְיֶה עִמָּךְ וְזֶה לְּךָ הָאוֹת כִּי אָנֹכִי שְׁלַחְתִּיךָ בְּהוֹצִיאֲךָ אֶת הָעָם מִמִּצְרַיִם </a:t>
            </a:r>
            <a:r>
              <a:rPr lang="he-IL" sz="2200" b="1" dirty="0">
                <a:effectLst/>
                <a:latin typeface="Times New Roman" panose="02020603050405020304" pitchFamily="18" charset="0"/>
                <a:ea typeface="Calibri" panose="020F0502020204030204" pitchFamily="34" charset="0"/>
                <a:cs typeface="Times New Roman" panose="02020603050405020304" pitchFamily="18" charset="0"/>
              </a:rPr>
              <a:t>תַּעַבְדוּן</a:t>
            </a:r>
            <a:r>
              <a:rPr lang="he-IL" sz="2200" dirty="0">
                <a:effectLst/>
                <a:latin typeface="Times New Roman" panose="02020603050405020304" pitchFamily="18" charset="0"/>
                <a:ea typeface="Calibri" panose="020F0502020204030204" pitchFamily="34" charset="0"/>
                <a:cs typeface="Times New Roman" panose="02020603050405020304" pitchFamily="18" charset="0"/>
              </a:rPr>
              <a:t> אֶת </a:t>
            </a:r>
            <a:r>
              <a:rPr lang="he-IL" sz="2200" dirty="0" err="1">
                <a:effectLst/>
                <a:latin typeface="Times New Roman" panose="02020603050405020304" pitchFamily="18" charset="0"/>
                <a:ea typeface="Calibri" panose="020F0502020204030204" pitchFamily="34" charset="0"/>
                <a:cs typeface="Times New Roman" panose="02020603050405020304" pitchFamily="18" charset="0"/>
              </a:rPr>
              <a:t>הָאֱלֹהִים</a:t>
            </a:r>
            <a:r>
              <a:rPr lang="he-IL" sz="2200" dirty="0">
                <a:effectLst/>
                <a:latin typeface="Times New Roman" panose="02020603050405020304" pitchFamily="18" charset="0"/>
                <a:ea typeface="Calibri" panose="020F0502020204030204" pitchFamily="34" charset="0"/>
                <a:cs typeface="Times New Roman" panose="02020603050405020304" pitchFamily="18" charset="0"/>
              </a:rPr>
              <a:t> עַל הָהָר הַזֶּה:</a:t>
            </a:r>
            <a:endParaRPr lang="en-GB"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2200" u="sng" dirty="0">
                <a:effectLst/>
                <a:ea typeface="Calibri" panose="020F0502020204030204" pitchFamily="34" charset="0"/>
                <a:cs typeface="Arial" panose="020B0604020202020204" pitchFamily="34" charset="0"/>
              </a:rPr>
              <a:t>Exodus 3:12</a:t>
            </a:r>
          </a:p>
          <a:p>
            <a:pPr algn="just"/>
            <a:r>
              <a:rPr lang="en-GB" sz="2200" dirty="0">
                <a:effectLst/>
                <a:ea typeface="Calibri" panose="020F0502020204030204" pitchFamily="34" charset="0"/>
                <a:cs typeface="Arial" panose="020B0604020202020204" pitchFamily="34" charset="0"/>
              </a:rPr>
              <a:t>And He said, "For I will be with you, and this is the sign for you that it was I Who sent you. When you take the people out of Egypt, </a:t>
            </a:r>
            <a:r>
              <a:rPr lang="en-GB" sz="2200" u="sng" dirty="0">
                <a:effectLst/>
                <a:ea typeface="Calibri" panose="020F0502020204030204" pitchFamily="34" charset="0"/>
                <a:cs typeface="Arial" panose="020B0604020202020204" pitchFamily="34" charset="0"/>
              </a:rPr>
              <a:t>you will worship</a:t>
            </a:r>
            <a:r>
              <a:rPr lang="en-GB" sz="2200" dirty="0">
                <a:effectLst/>
                <a:ea typeface="Calibri" panose="020F0502020204030204" pitchFamily="34" charset="0"/>
                <a:cs typeface="Arial" panose="020B0604020202020204" pitchFamily="34" charset="0"/>
              </a:rPr>
              <a:t> God on this mountain."</a:t>
            </a:r>
          </a:p>
          <a:p>
            <a:pPr algn="just"/>
            <a:endParaRPr lang="en-GB"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832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t>The Character of Israel</a:t>
            </a:r>
          </a:p>
        </p:txBody>
      </p:sp>
    </p:spTree>
    <p:extLst>
      <p:ext uri="{BB962C8B-B14F-4D97-AF65-F5344CB8AC3E}">
        <p14:creationId xmlns:p14="http://schemas.microsoft.com/office/powerpoint/2010/main" val="41806562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Focus, Passion and Grit</a:t>
            </a:r>
          </a:p>
        </p:txBody>
      </p:sp>
      <p:sp>
        <p:nvSpPr>
          <p:cNvPr id="5" name="TextBox 4">
            <a:extLst>
              <a:ext uri="{FF2B5EF4-FFF2-40B4-BE49-F238E27FC236}">
                <a16:creationId xmlns:a16="http://schemas.microsoft.com/office/drawing/2014/main" id="{0813BC15-032B-4D46-BA6B-B9D511B2417F}"/>
              </a:ext>
            </a:extLst>
          </p:cNvPr>
          <p:cNvSpPr txBox="1"/>
          <p:nvPr/>
        </p:nvSpPr>
        <p:spPr>
          <a:xfrm>
            <a:off x="593140" y="1549279"/>
            <a:ext cx="7922210" cy="4493538"/>
          </a:xfrm>
          <a:prstGeom prst="rect">
            <a:avLst/>
          </a:prstGeom>
          <a:noFill/>
        </p:spPr>
        <p:txBody>
          <a:bodyPr wrap="square" rtlCol="0">
            <a:spAutoFit/>
          </a:bodyPr>
          <a:lstStyle/>
          <a:p>
            <a:pPr algn="just" rtl="1"/>
            <a:r>
              <a:rPr lang="en-GB" sz="2200" u="sng" dirty="0" err="1">
                <a:effectLst/>
                <a:latin typeface="Times New Roman" panose="02020603050405020304" pitchFamily="18" charset="0"/>
                <a:ea typeface="Calibri" panose="020F0502020204030204" pitchFamily="34" charset="0"/>
                <a:cs typeface="Times New Roman" panose="02020603050405020304" pitchFamily="18" charset="0"/>
              </a:rPr>
              <a:t>קדושת</a:t>
            </a:r>
            <a:r>
              <a:rPr lang="en-GB" sz="2200"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u="sng" dirty="0" err="1">
                <a:effectLst/>
                <a:latin typeface="Times New Roman" panose="02020603050405020304" pitchFamily="18" charset="0"/>
                <a:ea typeface="Calibri" panose="020F0502020204030204" pitchFamily="34" charset="0"/>
                <a:cs typeface="Times New Roman" panose="02020603050405020304" pitchFamily="18" charset="0"/>
              </a:rPr>
              <a:t>לוי</a:t>
            </a:r>
            <a:r>
              <a:rPr lang="en-GB" sz="2200"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u="sng" dirty="0" err="1">
                <a:effectLst/>
                <a:latin typeface="Times New Roman" panose="02020603050405020304" pitchFamily="18" charset="0"/>
                <a:ea typeface="Calibri" panose="020F0502020204030204" pitchFamily="34" charset="0"/>
                <a:cs typeface="Times New Roman" panose="02020603050405020304" pitchFamily="18" charset="0"/>
              </a:rPr>
              <a:t>במדבר</a:t>
            </a:r>
            <a:r>
              <a:rPr lang="en-GB" sz="2200"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u="sng" dirty="0" err="1">
                <a:effectLst/>
                <a:latin typeface="Times New Roman" panose="02020603050405020304" pitchFamily="18" charset="0"/>
                <a:ea typeface="Calibri" panose="020F0502020204030204" pitchFamily="34" charset="0"/>
                <a:cs typeface="Times New Roman" panose="02020603050405020304" pitchFamily="18" charset="0"/>
              </a:rPr>
              <a:t>לספירה</a:t>
            </a:r>
            <a:r>
              <a:rPr lang="en-GB" sz="2200" u="sng" dirty="0">
                <a:effectLst/>
                <a:latin typeface="Times New Roman" panose="02020603050405020304" pitchFamily="18" charset="0"/>
                <a:ea typeface="Calibri" panose="020F0502020204030204" pitchFamily="34" charset="0"/>
                <a:cs typeface="Times New Roman" panose="02020603050405020304" pitchFamily="18" charset="0"/>
              </a:rPr>
              <a:t> א׳</a:t>
            </a:r>
          </a:p>
          <a:p>
            <a:pPr algn="just" rtl="1"/>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ועל</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זה</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הוצרך</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להם</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לספור</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ז</a:t>
            </a:r>
            <a:r>
              <a:rPr lang="he-IL"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נקיים</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ובלא</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ספירת</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הז</a:t>
            </a:r>
            <a:r>
              <a:rPr lang="he-IL"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נקיים</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לא</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היה</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באפשר</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לקרבם</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תחת</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כנפי</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השכינה</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כידוע</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וזהו</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פירוש</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הפסוק</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תעבדון</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את</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האלהים</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פירוש</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תעבדו</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נו"ן</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עד</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כאן</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לשונו</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r>
              <a:rPr lang="en-GB" sz="2200" u="sng" dirty="0" err="1">
                <a:effectLst/>
                <a:ea typeface="Calibri" panose="020F0502020204030204" pitchFamily="34" charset="0"/>
                <a:cs typeface="Arial" panose="020B0604020202020204" pitchFamily="34" charset="0"/>
              </a:rPr>
              <a:t>Kedushat</a:t>
            </a:r>
            <a:r>
              <a:rPr lang="en-GB" sz="2200" u="sng" dirty="0">
                <a:effectLst/>
                <a:ea typeface="Calibri" panose="020F0502020204030204" pitchFamily="34" charset="0"/>
                <a:cs typeface="Arial" panose="020B0604020202020204" pitchFamily="34" charset="0"/>
              </a:rPr>
              <a:t> Levi, Numbers, For the Sefira 1</a:t>
            </a:r>
          </a:p>
          <a:p>
            <a:pPr algn="just"/>
            <a:r>
              <a:rPr lang="en-GB" sz="2200" dirty="0">
                <a:effectLst/>
                <a:ea typeface="Calibri" panose="020F0502020204030204" pitchFamily="34" charset="0"/>
                <a:cs typeface="Arial" panose="020B0604020202020204" pitchFamily="34" charset="0"/>
              </a:rPr>
              <a:t>Based on this [their descent through the 49 gates of impurity], they needed to count a period of 7 clean weeks [for a total of 49 days], and without the counting of the 7 clean weeks, it would have been impossible for God to bring them under the wings of the Divine presence. And this is the explanation for the verse, "You shall serve God upon this mountain"; the explanation is: "You shall serve 50 [days] upon this mountain."</a:t>
            </a:r>
          </a:p>
          <a:p>
            <a:pPr algn="just"/>
            <a:endParaRPr lang="en-GB"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42943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Focus, Passion and Grit</a:t>
            </a:r>
          </a:p>
        </p:txBody>
      </p:sp>
      <p:sp>
        <p:nvSpPr>
          <p:cNvPr id="5" name="TextBox 4">
            <a:extLst>
              <a:ext uri="{FF2B5EF4-FFF2-40B4-BE49-F238E27FC236}">
                <a16:creationId xmlns:a16="http://schemas.microsoft.com/office/drawing/2014/main" id="{0813BC15-032B-4D46-BA6B-B9D511B2417F}"/>
              </a:ext>
            </a:extLst>
          </p:cNvPr>
          <p:cNvSpPr txBox="1"/>
          <p:nvPr/>
        </p:nvSpPr>
        <p:spPr>
          <a:xfrm>
            <a:off x="593140" y="1549279"/>
            <a:ext cx="7922210" cy="4154984"/>
          </a:xfrm>
          <a:prstGeom prst="rect">
            <a:avLst/>
          </a:prstGeom>
          <a:noFill/>
        </p:spPr>
        <p:txBody>
          <a:bodyPr wrap="square" rtlCol="0">
            <a:spAutoFit/>
          </a:bodyPr>
          <a:lstStyle/>
          <a:p>
            <a:pPr algn="just" rtl="1"/>
            <a:r>
              <a:rPr lang="en-GB" sz="2200" u="sng" dirty="0" err="1">
                <a:latin typeface="Times New Roman" panose="02020603050405020304" pitchFamily="18" charset="0"/>
                <a:ea typeface="Calibri" panose="020F0502020204030204" pitchFamily="34" charset="0"/>
                <a:cs typeface="Times New Roman" panose="02020603050405020304" pitchFamily="18" charset="0"/>
              </a:rPr>
              <a:t>קדושת</a:t>
            </a:r>
            <a:r>
              <a:rPr lang="en-GB" sz="2200" u="sng" dirty="0">
                <a:latin typeface="Times New Roman" panose="02020603050405020304" pitchFamily="18" charset="0"/>
                <a:ea typeface="Calibri" panose="020F0502020204030204" pitchFamily="34" charset="0"/>
                <a:cs typeface="Times New Roman" panose="02020603050405020304" pitchFamily="18" charset="0"/>
              </a:rPr>
              <a:t> </a:t>
            </a:r>
            <a:r>
              <a:rPr lang="en-GB" sz="2200" u="sng" dirty="0" err="1">
                <a:latin typeface="Times New Roman" panose="02020603050405020304" pitchFamily="18" charset="0"/>
                <a:ea typeface="Calibri" panose="020F0502020204030204" pitchFamily="34" charset="0"/>
                <a:cs typeface="Times New Roman" panose="02020603050405020304" pitchFamily="18" charset="0"/>
              </a:rPr>
              <a:t>לוי</a:t>
            </a:r>
            <a:r>
              <a:rPr lang="en-GB" sz="2200" u="sng" dirty="0">
                <a:latin typeface="Times New Roman" panose="02020603050405020304" pitchFamily="18" charset="0"/>
                <a:ea typeface="Calibri" panose="020F0502020204030204" pitchFamily="34" charset="0"/>
                <a:cs typeface="Times New Roman" panose="02020603050405020304" pitchFamily="18" charset="0"/>
              </a:rPr>
              <a:t>, </a:t>
            </a:r>
            <a:r>
              <a:rPr lang="en-GB" sz="2200" u="sng" dirty="0" err="1">
                <a:latin typeface="Times New Roman" panose="02020603050405020304" pitchFamily="18" charset="0"/>
                <a:ea typeface="Calibri" panose="020F0502020204030204" pitchFamily="34" charset="0"/>
                <a:cs typeface="Times New Roman" panose="02020603050405020304" pitchFamily="18" charset="0"/>
              </a:rPr>
              <a:t>במדבר</a:t>
            </a:r>
            <a:r>
              <a:rPr lang="en-GB" sz="2200" u="sng" dirty="0">
                <a:latin typeface="Times New Roman" panose="02020603050405020304" pitchFamily="18" charset="0"/>
                <a:ea typeface="Calibri" panose="020F0502020204030204" pitchFamily="34" charset="0"/>
                <a:cs typeface="Times New Roman" panose="02020603050405020304" pitchFamily="18" charset="0"/>
              </a:rPr>
              <a:t>, </a:t>
            </a:r>
            <a:r>
              <a:rPr lang="en-GB" sz="2200" u="sng" dirty="0" err="1">
                <a:latin typeface="Times New Roman" panose="02020603050405020304" pitchFamily="18" charset="0"/>
                <a:ea typeface="Calibri" panose="020F0502020204030204" pitchFamily="34" charset="0"/>
                <a:cs typeface="Times New Roman" panose="02020603050405020304" pitchFamily="18" charset="0"/>
              </a:rPr>
              <a:t>לספירה</a:t>
            </a:r>
            <a:r>
              <a:rPr lang="en-GB" sz="2200" u="sng" dirty="0">
                <a:latin typeface="Times New Roman" panose="02020603050405020304" pitchFamily="18" charset="0"/>
                <a:ea typeface="Calibri" panose="020F0502020204030204" pitchFamily="34" charset="0"/>
                <a:cs typeface="Times New Roman" panose="02020603050405020304" pitchFamily="18" charset="0"/>
              </a:rPr>
              <a:t> א׳</a:t>
            </a:r>
          </a:p>
          <a:p>
            <a:pPr algn="just" rtl="1"/>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ונמצא</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שהיו</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מצפים</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תמיד</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מתי</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תעבור</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המספר</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ושיגיע</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הקירוב</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ותמיד</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היה</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רצונם</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לכלות</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ימי</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הספירה</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ואם</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היה</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באפשר</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לכלות</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ימי</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הספירה</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ברגע</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אחד</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ותיכף</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ומיד</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יתחיל</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הקירוב</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אזי</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מה</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טוב</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ומה</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נעים</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היה</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להם</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בזה</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rtl="1"/>
            <a:endParaRPr lang="en-GB" sz="2200" dirty="0">
              <a:effectLst/>
              <a:ea typeface="Calibri" panose="020F0502020204030204" pitchFamily="34" charset="0"/>
              <a:cs typeface="Arial" panose="020B0604020202020204" pitchFamily="34" charset="0"/>
            </a:endParaRPr>
          </a:p>
          <a:p>
            <a:pPr algn="just"/>
            <a:r>
              <a:rPr lang="en-GB" sz="2200" u="sng" dirty="0" err="1">
                <a:effectLst/>
                <a:ea typeface="Calibri" panose="020F0502020204030204" pitchFamily="34" charset="0"/>
                <a:cs typeface="Arial" panose="020B0604020202020204" pitchFamily="34" charset="0"/>
              </a:rPr>
              <a:t>Kedushat</a:t>
            </a:r>
            <a:r>
              <a:rPr lang="en-GB" sz="2200" u="sng" dirty="0">
                <a:effectLst/>
                <a:ea typeface="Calibri" panose="020F0502020204030204" pitchFamily="34" charset="0"/>
                <a:cs typeface="Arial" panose="020B0604020202020204" pitchFamily="34" charset="0"/>
              </a:rPr>
              <a:t> Levi, Numbers, For the Sefira 1</a:t>
            </a:r>
          </a:p>
          <a:p>
            <a:pPr algn="just"/>
            <a:r>
              <a:rPr lang="en-GB" sz="2200" dirty="0">
                <a:effectLst/>
                <a:ea typeface="Calibri" panose="020F0502020204030204" pitchFamily="34" charset="0"/>
                <a:cs typeface="Arial" panose="020B0604020202020204" pitchFamily="34" charset="0"/>
              </a:rPr>
              <a:t>We find that they constantly anticipated when the number would pass and when the closeness with finally come, and they constantly had a desire to complete the counting period. If it were possible to merge the counting period into one moment, hurriedly, and immediately have the closeness start -- then what good and what comfort would they have had through counting?!</a:t>
            </a:r>
          </a:p>
        </p:txBody>
      </p:sp>
    </p:spTree>
    <p:extLst>
      <p:ext uri="{BB962C8B-B14F-4D97-AF65-F5344CB8AC3E}">
        <p14:creationId xmlns:p14="http://schemas.microsoft.com/office/powerpoint/2010/main" val="13623008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noFill/>
          <a:ln w="15875">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t>2. Optimism and Hope</a:t>
            </a:r>
          </a:p>
        </p:txBody>
      </p:sp>
    </p:spTree>
    <p:extLst>
      <p:ext uri="{BB962C8B-B14F-4D97-AF65-F5344CB8AC3E}">
        <p14:creationId xmlns:p14="http://schemas.microsoft.com/office/powerpoint/2010/main" val="26241515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Optimism and Hope</a:t>
            </a:r>
            <a:endParaRPr lang="en-GB" b="1" dirty="0"/>
          </a:p>
        </p:txBody>
      </p:sp>
      <p:sp>
        <p:nvSpPr>
          <p:cNvPr id="3" name="TextBox 2">
            <a:extLst>
              <a:ext uri="{FF2B5EF4-FFF2-40B4-BE49-F238E27FC236}">
                <a16:creationId xmlns:a16="http://schemas.microsoft.com/office/drawing/2014/main" id="{D0713F57-2A1A-41BA-9593-7349C910214C}"/>
              </a:ext>
            </a:extLst>
          </p:cNvPr>
          <p:cNvSpPr txBox="1"/>
          <p:nvPr/>
        </p:nvSpPr>
        <p:spPr>
          <a:xfrm>
            <a:off x="790113" y="1447060"/>
            <a:ext cx="4101483" cy="2462213"/>
          </a:xfrm>
          <a:prstGeom prst="rect">
            <a:avLst/>
          </a:prstGeom>
          <a:noFill/>
        </p:spPr>
        <p:txBody>
          <a:bodyPr wrap="square" rtlCol="0">
            <a:spAutoFit/>
          </a:bodyPr>
          <a:lstStyle/>
          <a:p>
            <a:pPr algn="ctr"/>
            <a:r>
              <a:rPr lang="en-GB" sz="2200" dirty="0">
                <a:effectLst/>
                <a:ea typeface="Calibri" panose="020F0502020204030204" pitchFamily="34" charset="0"/>
                <a:cs typeface="Arial" panose="020B0604020202020204" pitchFamily="34" charset="0"/>
              </a:rPr>
              <a:t>God save our gracious Queen,</a:t>
            </a:r>
          </a:p>
          <a:p>
            <a:pPr algn="ctr"/>
            <a:r>
              <a:rPr lang="en-GB" sz="2200" dirty="0">
                <a:effectLst/>
                <a:ea typeface="Calibri" panose="020F0502020204030204" pitchFamily="34" charset="0"/>
                <a:cs typeface="Arial" panose="020B0604020202020204" pitchFamily="34" charset="0"/>
              </a:rPr>
              <a:t>Long live our noble Queen,</a:t>
            </a:r>
          </a:p>
          <a:p>
            <a:pPr algn="ctr"/>
            <a:r>
              <a:rPr lang="en-GB" sz="2200" dirty="0">
                <a:effectLst/>
                <a:ea typeface="Calibri" panose="020F0502020204030204" pitchFamily="34" charset="0"/>
                <a:cs typeface="Arial" panose="020B0604020202020204" pitchFamily="34" charset="0"/>
              </a:rPr>
              <a:t>God save the Queen!</a:t>
            </a:r>
          </a:p>
          <a:p>
            <a:pPr algn="ctr"/>
            <a:r>
              <a:rPr lang="en-GB" sz="2200" dirty="0">
                <a:effectLst/>
                <a:ea typeface="Calibri" panose="020F0502020204030204" pitchFamily="34" charset="0"/>
                <a:cs typeface="Arial" panose="020B0604020202020204" pitchFamily="34" charset="0"/>
              </a:rPr>
              <a:t>Send her victorious,</a:t>
            </a:r>
          </a:p>
          <a:p>
            <a:pPr algn="ctr"/>
            <a:r>
              <a:rPr lang="en-GB" sz="2200" dirty="0">
                <a:effectLst/>
                <a:ea typeface="Calibri" panose="020F0502020204030204" pitchFamily="34" charset="0"/>
                <a:cs typeface="Arial" panose="020B0604020202020204" pitchFamily="34" charset="0"/>
              </a:rPr>
              <a:t>Happy and glorious,</a:t>
            </a:r>
          </a:p>
          <a:p>
            <a:pPr algn="ctr"/>
            <a:r>
              <a:rPr lang="en-GB" sz="2200" dirty="0">
                <a:effectLst/>
                <a:ea typeface="Calibri" panose="020F0502020204030204" pitchFamily="34" charset="0"/>
                <a:cs typeface="Arial" panose="020B0604020202020204" pitchFamily="34" charset="0"/>
              </a:rPr>
              <a:t>Long to reign over us,</a:t>
            </a:r>
          </a:p>
          <a:p>
            <a:pPr algn="ctr"/>
            <a:r>
              <a:rPr lang="en-GB" sz="2200" dirty="0">
                <a:effectLst/>
                <a:ea typeface="Calibri" panose="020F0502020204030204" pitchFamily="34" charset="0"/>
                <a:cs typeface="Arial" panose="020B0604020202020204" pitchFamily="34" charset="0"/>
              </a:rPr>
              <a:t>God save the Queen!</a:t>
            </a:r>
          </a:p>
        </p:txBody>
      </p:sp>
      <p:pic>
        <p:nvPicPr>
          <p:cNvPr id="1026" name="Picture 2" descr="Flag of the United Kingdom - Wikipedia">
            <a:extLst>
              <a:ext uri="{FF2B5EF4-FFF2-40B4-BE49-F238E27FC236}">
                <a16:creationId xmlns:a16="http://schemas.microsoft.com/office/drawing/2014/main" id="{0147854A-9C23-4E2C-AF65-4C6A0EFE98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399" y="3989172"/>
            <a:ext cx="5167202" cy="25836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AEB0456-5D63-4B14-8C8B-38679550AE80}"/>
              </a:ext>
            </a:extLst>
          </p:cNvPr>
          <p:cNvSpPr txBox="1"/>
          <p:nvPr/>
        </p:nvSpPr>
        <p:spPr>
          <a:xfrm>
            <a:off x="4572000" y="1447060"/>
            <a:ext cx="4101483" cy="2462213"/>
          </a:xfrm>
          <a:prstGeom prst="rect">
            <a:avLst/>
          </a:prstGeom>
          <a:noFill/>
        </p:spPr>
        <p:txBody>
          <a:bodyPr wrap="square" rtlCol="0">
            <a:spAutoFit/>
          </a:bodyPr>
          <a:lstStyle/>
          <a:p>
            <a:pPr algn="ctr"/>
            <a:r>
              <a:rPr lang="en-GB" sz="2200" dirty="0">
                <a:effectLst/>
                <a:ea typeface="Calibri" panose="020F0502020204030204" pitchFamily="34" charset="0"/>
                <a:cs typeface="Arial" panose="020B0604020202020204" pitchFamily="34" charset="0"/>
              </a:rPr>
              <a:t>O lord God arise,</a:t>
            </a:r>
          </a:p>
          <a:p>
            <a:pPr algn="ctr"/>
            <a:r>
              <a:rPr lang="en-GB" sz="2200" dirty="0">
                <a:effectLst/>
                <a:ea typeface="Calibri" panose="020F0502020204030204" pitchFamily="34" charset="0"/>
                <a:cs typeface="Arial" panose="020B0604020202020204" pitchFamily="34" charset="0"/>
              </a:rPr>
              <a:t>Scatter our enemies,</a:t>
            </a:r>
          </a:p>
          <a:p>
            <a:pPr algn="ctr"/>
            <a:r>
              <a:rPr lang="en-GB" sz="2200" dirty="0">
                <a:effectLst/>
                <a:ea typeface="Calibri" panose="020F0502020204030204" pitchFamily="34" charset="0"/>
                <a:cs typeface="Arial" panose="020B0604020202020204" pitchFamily="34" charset="0"/>
              </a:rPr>
              <a:t>And make them fall!</a:t>
            </a:r>
          </a:p>
          <a:p>
            <a:pPr algn="ctr"/>
            <a:r>
              <a:rPr lang="en-GB" sz="2200" dirty="0">
                <a:effectLst/>
                <a:ea typeface="Calibri" panose="020F0502020204030204" pitchFamily="34" charset="0"/>
                <a:cs typeface="Arial" panose="020B0604020202020204" pitchFamily="34" charset="0"/>
              </a:rPr>
              <a:t>Confound their knavish tricks,</a:t>
            </a:r>
          </a:p>
          <a:p>
            <a:pPr algn="ctr"/>
            <a:r>
              <a:rPr lang="en-GB" sz="2200" dirty="0">
                <a:effectLst/>
                <a:ea typeface="Calibri" panose="020F0502020204030204" pitchFamily="34" charset="0"/>
                <a:cs typeface="Arial" panose="020B0604020202020204" pitchFamily="34" charset="0"/>
              </a:rPr>
              <a:t>Confuse their politics,</a:t>
            </a:r>
          </a:p>
          <a:p>
            <a:pPr algn="ctr"/>
            <a:r>
              <a:rPr lang="en-GB" sz="2200" dirty="0">
                <a:effectLst/>
                <a:ea typeface="Calibri" panose="020F0502020204030204" pitchFamily="34" charset="0"/>
                <a:cs typeface="Arial" panose="020B0604020202020204" pitchFamily="34" charset="0"/>
              </a:rPr>
              <a:t>On you our hopes we fix,</a:t>
            </a:r>
          </a:p>
          <a:p>
            <a:pPr algn="ctr"/>
            <a:r>
              <a:rPr lang="en-GB" sz="2200" dirty="0">
                <a:effectLst/>
                <a:ea typeface="Calibri" panose="020F0502020204030204" pitchFamily="34" charset="0"/>
                <a:cs typeface="Arial" panose="020B0604020202020204" pitchFamily="34" charset="0"/>
              </a:rPr>
              <a:t>God save the Queen!</a:t>
            </a:r>
            <a:endParaRPr lang="en-GB" sz="2200" b="1"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2616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Optimism and Hope</a:t>
            </a:r>
            <a:endParaRPr lang="en-GB" b="1" dirty="0"/>
          </a:p>
        </p:txBody>
      </p:sp>
      <p:sp>
        <p:nvSpPr>
          <p:cNvPr id="3" name="TextBox 2">
            <a:extLst>
              <a:ext uri="{FF2B5EF4-FFF2-40B4-BE49-F238E27FC236}">
                <a16:creationId xmlns:a16="http://schemas.microsoft.com/office/drawing/2014/main" id="{D0713F57-2A1A-41BA-9593-7349C910214C}"/>
              </a:ext>
            </a:extLst>
          </p:cNvPr>
          <p:cNvSpPr txBox="1"/>
          <p:nvPr/>
        </p:nvSpPr>
        <p:spPr>
          <a:xfrm>
            <a:off x="790113" y="1447060"/>
            <a:ext cx="7528264" cy="2800767"/>
          </a:xfrm>
          <a:prstGeom prst="rect">
            <a:avLst/>
          </a:prstGeom>
          <a:noFill/>
        </p:spPr>
        <p:txBody>
          <a:bodyPr wrap="square" rtlCol="0">
            <a:spAutoFit/>
          </a:bodyPr>
          <a:lstStyle/>
          <a:p>
            <a:pPr algn="ctr"/>
            <a:r>
              <a:rPr lang="en-GB" sz="2200" dirty="0">
                <a:effectLst/>
                <a:ea typeface="Calibri" panose="020F0502020204030204" pitchFamily="34" charset="0"/>
                <a:cs typeface="Arial" panose="020B0604020202020204" pitchFamily="34" charset="0"/>
              </a:rPr>
              <a:t>Oh, say! can you see by the dawn's early light</a:t>
            </a:r>
          </a:p>
          <a:p>
            <a:pPr algn="ctr"/>
            <a:r>
              <a:rPr lang="en-GB" sz="2200" dirty="0">
                <a:effectLst/>
                <a:ea typeface="Calibri" panose="020F0502020204030204" pitchFamily="34" charset="0"/>
                <a:cs typeface="Arial" panose="020B0604020202020204" pitchFamily="34" charset="0"/>
              </a:rPr>
              <a:t>What so proudly we hailed at the twilight's last gleaming;</a:t>
            </a:r>
          </a:p>
          <a:p>
            <a:pPr algn="ctr"/>
            <a:r>
              <a:rPr lang="en-GB" sz="2200" dirty="0">
                <a:effectLst/>
                <a:ea typeface="Calibri" panose="020F0502020204030204" pitchFamily="34" charset="0"/>
                <a:cs typeface="Arial" panose="020B0604020202020204" pitchFamily="34" charset="0"/>
              </a:rPr>
              <a:t>Whose broad stripes and bright stars, through the perilous fight,</a:t>
            </a:r>
          </a:p>
          <a:p>
            <a:pPr algn="ctr"/>
            <a:r>
              <a:rPr lang="en-GB" sz="2200" dirty="0">
                <a:effectLst/>
                <a:ea typeface="Calibri" panose="020F0502020204030204" pitchFamily="34" charset="0"/>
                <a:cs typeface="Arial" panose="020B0604020202020204" pitchFamily="34" charset="0"/>
              </a:rPr>
              <a:t>O'er the ramparts we watched were so gallantly streaming?</a:t>
            </a:r>
          </a:p>
          <a:p>
            <a:pPr algn="ctr"/>
            <a:r>
              <a:rPr lang="en-GB" sz="2200" dirty="0">
                <a:effectLst/>
                <a:ea typeface="Calibri" panose="020F0502020204030204" pitchFamily="34" charset="0"/>
                <a:cs typeface="Arial" panose="020B0604020202020204" pitchFamily="34" charset="0"/>
              </a:rPr>
              <a:t>And the rocket's red glare, the bombs bursting in air,</a:t>
            </a:r>
          </a:p>
          <a:p>
            <a:pPr algn="ctr"/>
            <a:r>
              <a:rPr lang="en-GB" sz="2200" dirty="0">
                <a:effectLst/>
                <a:ea typeface="Calibri" panose="020F0502020204030204" pitchFamily="34" charset="0"/>
                <a:cs typeface="Arial" panose="020B0604020202020204" pitchFamily="34" charset="0"/>
              </a:rPr>
              <a:t>Gave proof through the night that our flag was still there:</a:t>
            </a:r>
          </a:p>
          <a:p>
            <a:pPr algn="ctr"/>
            <a:r>
              <a:rPr lang="en-GB" sz="2200" dirty="0">
                <a:effectLst/>
                <a:ea typeface="Calibri" panose="020F0502020204030204" pitchFamily="34" charset="0"/>
                <a:cs typeface="Arial" panose="020B0604020202020204" pitchFamily="34" charset="0"/>
              </a:rPr>
              <a:t>Oh, say! does that star-spangled banner yet wave</a:t>
            </a:r>
          </a:p>
          <a:p>
            <a:pPr algn="ctr"/>
            <a:r>
              <a:rPr lang="en-GB" sz="2200" dirty="0">
                <a:effectLst/>
                <a:ea typeface="Calibri" panose="020F0502020204030204" pitchFamily="34" charset="0"/>
                <a:cs typeface="Arial" panose="020B0604020202020204" pitchFamily="34" charset="0"/>
              </a:rPr>
              <a:t>O'er the land of the free and the home of the brave?</a:t>
            </a:r>
          </a:p>
        </p:txBody>
      </p:sp>
      <p:pic>
        <p:nvPicPr>
          <p:cNvPr id="2050" name="Picture 2" descr="Flag of the United States - Wikipedia">
            <a:extLst>
              <a:ext uri="{FF2B5EF4-FFF2-40B4-BE49-F238E27FC236}">
                <a16:creationId xmlns:a16="http://schemas.microsoft.com/office/drawing/2014/main" id="{F5C3B10F-7876-45FD-A5FB-925C97EE4F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3025" y="4239958"/>
            <a:ext cx="4137950" cy="2179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53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Optimism and Hope</a:t>
            </a:r>
            <a:endParaRPr lang="en-GB" b="1" dirty="0"/>
          </a:p>
        </p:txBody>
      </p:sp>
      <p:sp>
        <p:nvSpPr>
          <p:cNvPr id="3" name="TextBox 2">
            <a:extLst>
              <a:ext uri="{FF2B5EF4-FFF2-40B4-BE49-F238E27FC236}">
                <a16:creationId xmlns:a16="http://schemas.microsoft.com/office/drawing/2014/main" id="{D0713F57-2A1A-41BA-9593-7349C910214C}"/>
              </a:ext>
            </a:extLst>
          </p:cNvPr>
          <p:cNvSpPr txBox="1"/>
          <p:nvPr/>
        </p:nvSpPr>
        <p:spPr>
          <a:xfrm>
            <a:off x="790113" y="1447060"/>
            <a:ext cx="7528264" cy="4493538"/>
          </a:xfrm>
          <a:prstGeom prst="rect">
            <a:avLst/>
          </a:prstGeom>
          <a:noFill/>
        </p:spPr>
        <p:txBody>
          <a:bodyPr wrap="square" rtlCol="0">
            <a:spAutoFit/>
          </a:bodyPr>
          <a:lstStyle/>
          <a:p>
            <a:pPr algn="just"/>
            <a:r>
              <a:rPr lang="en-GB" sz="2200" dirty="0">
                <a:effectLst/>
                <a:ea typeface="Calibri" panose="020F0502020204030204" pitchFamily="34" charset="0"/>
                <a:cs typeface="Arial" panose="020B0604020202020204" pitchFamily="34" charset="0"/>
              </a:rPr>
              <a:t>Arise, ye who refuse to be slaves;</a:t>
            </a:r>
          </a:p>
          <a:p>
            <a:pPr algn="just"/>
            <a:r>
              <a:rPr lang="en-GB" sz="2200" dirty="0">
                <a:effectLst/>
                <a:ea typeface="Calibri" panose="020F0502020204030204" pitchFamily="34" charset="0"/>
                <a:cs typeface="Arial" panose="020B0604020202020204" pitchFamily="34" charset="0"/>
              </a:rPr>
              <a:t>With our very flesh and blood</a:t>
            </a:r>
          </a:p>
          <a:p>
            <a:pPr algn="just"/>
            <a:r>
              <a:rPr lang="en-GB" sz="2200" dirty="0">
                <a:effectLst/>
                <a:ea typeface="Calibri" panose="020F0502020204030204" pitchFamily="34" charset="0"/>
                <a:cs typeface="Arial" panose="020B0604020202020204" pitchFamily="34" charset="0"/>
              </a:rPr>
              <a:t>Let us build our new Great Wall!</a:t>
            </a:r>
          </a:p>
          <a:p>
            <a:pPr algn="just"/>
            <a:r>
              <a:rPr lang="en-GB" sz="2200" dirty="0">
                <a:effectLst/>
                <a:ea typeface="Calibri" panose="020F0502020204030204" pitchFamily="34" charset="0"/>
                <a:cs typeface="Arial" panose="020B0604020202020204" pitchFamily="34" charset="0"/>
              </a:rPr>
              <a:t>The peoples of China are in the most critical time,</a:t>
            </a:r>
          </a:p>
          <a:p>
            <a:pPr algn="just"/>
            <a:r>
              <a:rPr lang="en-GB" sz="2200" dirty="0">
                <a:effectLst/>
                <a:ea typeface="Calibri" panose="020F0502020204030204" pitchFamily="34" charset="0"/>
                <a:cs typeface="Arial" panose="020B0604020202020204" pitchFamily="34" charset="0"/>
              </a:rPr>
              <a:t>Everybody must roar his defiance.</a:t>
            </a:r>
          </a:p>
          <a:p>
            <a:pPr algn="just"/>
            <a:r>
              <a:rPr lang="en-GB" sz="2200" dirty="0">
                <a:effectLst/>
                <a:ea typeface="Calibri" panose="020F0502020204030204" pitchFamily="34" charset="0"/>
                <a:cs typeface="Arial" panose="020B0604020202020204" pitchFamily="34" charset="0"/>
              </a:rPr>
              <a:t>Arise! Arise! Arise!</a:t>
            </a:r>
          </a:p>
          <a:p>
            <a:pPr algn="just"/>
            <a:r>
              <a:rPr lang="en-GB" sz="2200" dirty="0">
                <a:effectLst/>
                <a:ea typeface="Calibri" panose="020F0502020204030204" pitchFamily="34" charset="0"/>
                <a:cs typeface="Arial" panose="020B0604020202020204" pitchFamily="34" charset="0"/>
              </a:rPr>
              <a:t>Millions of hearts with one mind,</a:t>
            </a:r>
          </a:p>
          <a:p>
            <a:pPr algn="just"/>
            <a:r>
              <a:rPr lang="en-GB" sz="2200" dirty="0">
                <a:effectLst/>
                <a:ea typeface="Calibri" panose="020F0502020204030204" pitchFamily="34" charset="0"/>
                <a:cs typeface="Arial" panose="020B0604020202020204" pitchFamily="34" charset="0"/>
              </a:rPr>
              <a:t>Brave the enemy's gunfire,</a:t>
            </a:r>
          </a:p>
          <a:p>
            <a:pPr algn="just"/>
            <a:r>
              <a:rPr lang="en-GB" sz="2200" dirty="0">
                <a:effectLst/>
                <a:ea typeface="Calibri" panose="020F0502020204030204" pitchFamily="34" charset="0"/>
                <a:cs typeface="Arial" panose="020B0604020202020204" pitchFamily="34" charset="0"/>
              </a:rPr>
              <a:t>March on!</a:t>
            </a:r>
          </a:p>
          <a:p>
            <a:pPr algn="just"/>
            <a:r>
              <a:rPr lang="en-GB" sz="2200" dirty="0">
                <a:effectLst/>
                <a:ea typeface="Calibri" panose="020F0502020204030204" pitchFamily="34" charset="0"/>
                <a:cs typeface="Arial" panose="020B0604020202020204" pitchFamily="34" charset="0"/>
              </a:rPr>
              <a:t>Brave the enemy's gunfire,</a:t>
            </a:r>
          </a:p>
          <a:p>
            <a:pPr algn="just"/>
            <a:r>
              <a:rPr lang="en-GB" sz="2200" dirty="0">
                <a:effectLst/>
                <a:ea typeface="Calibri" panose="020F0502020204030204" pitchFamily="34" charset="0"/>
                <a:cs typeface="Arial" panose="020B0604020202020204" pitchFamily="34" charset="0"/>
              </a:rPr>
              <a:t>March on!</a:t>
            </a:r>
          </a:p>
          <a:p>
            <a:pPr algn="just"/>
            <a:r>
              <a:rPr lang="en-GB" sz="2200" dirty="0">
                <a:effectLst/>
                <a:ea typeface="Calibri" panose="020F0502020204030204" pitchFamily="34" charset="0"/>
                <a:cs typeface="Arial" panose="020B0604020202020204" pitchFamily="34" charset="0"/>
              </a:rPr>
              <a:t>March on!</a:t>
            </a:r>
          </a:p>
          <a:p>
            <a:pPr algn="just"/>
            <a:r>
              <a:rPr lang="en-GB" sz="2200" dirty="0">
                <a:effectLst/>
                <a:ea typeface="Calibri" panose="020F0502020204030204" pitchFamily="34" charset="0"/>
                <a:cs typeface="Arial" panose="020B0604020202020204" pitchFamily="34" charset="0"/>
              </a:rPr>
              <a:t>March on, on!</a:t>
            </a:r>
          </a:p>
        </p:txBody>
      </p:sp>
      <p:pic>
        <p:nvPicPr>
          <p:cNvPr id="3074" name="Picture 2" descr="Flag of China - Wikipedia">
            <a:extLst>
              <a:ext uri="{FF2B5EF4-FFF2-40B4-BE49-F238E27FC236}">
                <a16:creationId xmlns:a16="http://schemas.microsoft.com/office/drawing/2014/main" id="{DC3EDF9E-B32B-4A51-A11B-4254344218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5065" y="3751555"/>
            <a:ext cx="3808520" cy="2539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Optimism and Hope</a:t>
            </a:r>
            <a:endParaRPr lang="en-GB" b="1" dirty="0"/>
          </a:p>
        </p:txBody>
      </p:sp>
      <p:sp>
        <p:nvSpPr>
          <p:cNvPr id="3" name="TextBox 2">
            <a:extLst>
              <a:ext uri="{FF2B5EF4-FFF2-40B4-BE49-F238E27FC236}">
                <a16:creationId xmlns:a16="http://schemas.microsoft.com/office/drawing/2014/main" id="{D0713F57-2A1A-41BA-9593-7349C910214C}"/>
              </a:ext>
            </a:extLst>
          </p:cNvPr>
          <p:cNvSpPr txBox="1"/>
          <p:nvPr/>
        </p:nvSpPr>
        <p:spPr>
          <a:xfrm>
            <a:off x="790113" y="1447060"/>
            <a:ext cx="7528264" cy="3139321"/>
          </a:xfrm>
          <a:prstGeom prst="rect">
            <a:avLst/>
          </a:prstGeom>
          <a:noFill/>
        </p:spPr>
        <p:txBody>
          <a:bodyPr wrap="square" rtlCol="0">
            <a:spAutoFit/>
          </a:bodyPr>
          <a:lstStyle/>
          <a:p>
            <a:pPr algn="just"/>
            <a:r>
              <a:rPr lang="en-GB" sz="2200" dirty="0">
                <a:ea typeface="Calibri" panose="020F0502020204030204" pitchFamily="34" charset="0"/>
                <a:cs typeface="Arial" panose="020B0604020202020204" pitchFamily="34" charset="0"/>
              </a:rPr>
              <a:t>Hasten to battle, men of Bayamo,</a:t>
            </a:r>
          </a:p>
          <a:p>
            <a:pPr algn="just"/>
            <a:r>
              <a:rPr lang="en-GB" sz="2200" dirty="0">
                <a:ea typeface="Calibri" panose="020F0502020204030204" pitchFamily="34" charset="0"/>
                <a:cs typeface="Arial" panose="020B0604020202020204" pitchFamily="34" charset="0"/>
              </a:rPr>
              <a:t>For the homeland looks proudly to you.</a:t>
            </a:r>
          </a:p>
          <a:p>
            <a:pPr algn="just"/>
            <a:r>
              <a:rPr lang="en-GB" sz="2200" dirty="0">
                <a:ea typeface="Calibri" panose="020F0502020204030204" pitchFamily="34" charset="0"/>
                <a:cs typeface="Arial" panose="020B0604020202020204" pitchFamily="34" charset="0"/>
              </a:rPr>
              <a:t>Do not fear a glorious death,</a:t>
            </a:r>
          </a:p>
          <a:p>
            <a:pPr algn="just"/>
            <a:r>
              <a:rPr lang="en-GB" sz="2200" dirty="0">
                <a:ea typeface="Calibri" panose="020F0502020204030204" pitchFamily="34" charset="0"/>
                <a:cs typeface="Arial" panose="020B0604020202020204" pitchFamily="34" charset="0"/>
              </a:rPr>
              <a:t>Because to die for the country is to live.</a:t>
            </a:r>
          </a:p>
          <a:p>
            <a:pPr algn="just"/>
            <a:endParaRPr lang="en-GB" sz="2200" dirty="0">
              <a:ea typeface="Calibri" panose="020F0502020204030204" pitchFamily="34" charset="0"/>
              <a:cs typeface="Arial" panose="020B0604020202020204" pitchFamily="34" charset="0"/>
            </a:endParaRPr>
          </a:p>
          <a:p>
            <a:pPr algn="just"/>
            <a:r>
              <a:rPr lang="en-GB" sz="2200" dirty="0">
                <a:ea typeface="Calibri" panose="020F0502020204030204" pitchFamily="34" charset="0"/>
                <a:cs typeface="Arial" panose="020B0604020202020204" pitchFamily="34" charset="0"/>
              </a:rPr>
              <a:t>To live in chains</a:t>
            </a:r>
          </a:p>
          <a:p>
            <a:pPr algn="just"/>
            <a:r>
              <a:rPr lang="en-GB" sz="2200" dirty="0">
                <a:ea typeface="Calibri" panose="020F0502020204030204" pitchFamily="34" charset="0"/>
                <a:cs typeface="Arial" panose="020B0604020202020204" pitchFamily="34" charset="0"/>
              </a:rPr>
              <a:t>Is to live in dishonour and shame</a:t>
            </a:r>
          </a:p>
          <a:p>
            <a:pPr algn="just"/>
            <a:r>
              <a:rPr lang="en-GB" sz="2200" dirty="0">
                <a:ea typeface="Calibri" panose="020F0502020204030204" pitchFamily="34" charset="0"/>
                <a:cs typeface="Arial" panose="020B0604020202020204" pitchFamily="34" charset="0"/>
              </a:rPr>
              <a:t>Hear the clarion call,</a:t>
            </a:r>
          </a:p>
          <a:p>
            <a:pPr algn="just"/>
            <a:r>
              <a:rPr lang="en-GB" sz="2200" dirty="0">
                <a:ea typeface="Calibri" panose="020F0502020204030204" pitchFamily="34" charset="0"/>
                <a:cs typeface="Arial" panose="020B0604020202020204" pitchFamily="34" charset="0"/>
              </a:rPr>
              <a:t>Hasten, brave ones, to battle!</a:t>
            </a:r>
          </a:p>
        </p:txBody>
      </p:sp>
      <p:pic>
        <p:nvPicPr>
          <p:cNvPr id="4098" name="Picture 2" descr="Flag of Cuba | Britannica">
            <a:extLst>
              <a:ext uri="{FF2B5EF4-FFF2-40B4-BE49-F238E27FC236}">
                <a16:creationId xmlns:a16="http://schemas.microsoft.com/office/drawing/2014/main" id="{A5FAA684-BDDD-4B9D-8704-ABA97B7F42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2151" y="4181381"/>
            <a:ext cx="4382610" cy="2191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62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Optimism and Hope</a:t>
            </a:r>
            <a:endParaRPr lang="en-GB" b="1" dirty="0"/>
          </a:p>
        </p:txBody>
      </p:sp>
      <p:sp>
        <p:nvSpPr>
          <p:cNvPr id="3" name="TextBox 2">
            <a:extLst>
              <a:ext uri="{FF2B5EF4-FFF2-40B4-BE49-F238E27FC236}">
                <a16:creationId xmlns:a16="http://schemas.microsoft.com/office/drawing/2014/main" id="{D0713F57-2A1A-41BA-9593-7349C910214C}"/>
              </a:ext>
            </a:extLst>
          </p:cNvPr>
          <p:cNvSpPr txBox="1"/>
          <p:nvPr/>
        </p:nvSpPr>
        <p:spPr>
          <a:xfrm>
            <a:off x="790113" y="1447060"/>
            <a:ext cx="7528264" cy="2123658"/>
          </a:xfrm>
          <a:prstGeom prst="rect">
            <a:avLst/>
          </a:prstGeom>
          <a:noFill/>
        </p:spPr>
        <p:txBody>
          <a:bodyPr wrap="square" rtlCol="0">
            <a:spAutoFit/>
          </a:bodyPr>
          <a:lstStyle/>
          <a:p>
            <a:pPr algn="just"/>
            <a:r>
              <a:rPr lang="en-GB" sz="2200" dirty="0">
                <a:ea typeface="Calibri" panose="020F0502020204030204" pitchFamily="34" charset="0"/>
                <a:cs typeface="Arial" panose="020B0604020202020204" pitchFamily="34" charset="0"/>
              </a:rPr>
              <a:t>A lovely land is ours</a:t>
            </a:r>
          </a:p>
          <a:p>
            <a:pPr algn="just"/>
            <a:r>
              <a:rPr lang="en-GB" sz="2200" dirty="0">
                <a:ea typeface="Calibri" panose="020F0502020204030204" pitchFamily="34" charset="0"/>
                <a:cs typeface="Arial" panose="020B0604020202020204" pitchFamily="34" charset="0"/>
              </a:rPr>
              <a:t>With beeches green about her</a:t>
            </a:r>
          </a:p>
          <a:p>
            <a:pPr algn="just"/>
            <a:r>
              <a:rPr lang="en-GB" sz="2200" dirty="0">
                <a:ea typeface="Calibri" panose="020F0502020204030204" pitchFamily="34" charset="0"/>
                <a:cs typeface="Arial" panose="020B0604020202020204" pitchFamily="34" charset="0"/>
              </a:rPr>
              <a:t>Encircled by the sea</a:t>
            </a:r>
          </a:p>
          <a:p>
            <a:pPr algn="just"/>
            <a:r>
              <a:rPr lang="en-GB" sz="2200" dirty="0">
                <a:ea typeface="Calibri" panose="020F0502020204030204" pitchFamily="34" charset="0"/>
                <a:cs typeface="Arial" panose="020B0604020202020204" pitchFamily="34" charset="0"/>
              </a:rPr>
              <a:t>Her hills and vales are manifold</a:t>
            </a:r>
          </a:p>
          <a:p>
            <a:pPr algn="just"/>
            <a:r>
              <a:rPr lang="en-GB" sz="2200" dirty="0">
                <a:ea typeface="Calibri" panose="020F0502020204030204" pitchFamily="34" charset="0"/>
                <a:cs typeface="Arial" panose="020B0604020202020204" pitchFamily="34" charset="0"/>
              </a:rPr>
              <a:t>Her name, of old, is Denmark</a:t>
            </a:r>
          </a:p>
          <a:p>
            <a:pPr algn="just"/>
            <a:r>
              <a:rPr lang="en-GB" sz="2200" dirty="0">
                <a:ea typeface="Calibri" panose="020F0502020204030204" pitchFamily="34" charset="0"/>
                <a:cs typeface="Arial" panose="020B0604020202020204" pitchFamily="34" charset="0"/>
              </a:rPr>
              <a:t>And she is Freya's home</a:t>
            </a:r>
          </a:p>
        </p:txBody>
      </p:sp>
      <p:pic>
        <p:nvPicPr>
          <p:cNvPr id="5122" name="Picture 2" descr="Flag of Denmark - Wikipedia">
            <a:extLst>
              <a:ext uri="{FF2B5EF4-FFF2-40B4-BE49-F238E27FC236}">
                <a16:creationId xmlns:a16="http://schemas.microsoft.com/office/drawing/2014/main" id="{99B53EAE-9F1C-41F6-A4C6-BFE7C03F09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9206" y="1447060"/>
            <a:ext cx="3430634" cy="25959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DD91958-9AC6-4A42-8E01-B3DCC5E1E4BB}"/>
              </a:ext>
            </a:extLst>
          </p:cNvPr>
          <p:cNvSpPr txBox="1"/>
          <p:nvPr/>
        </p:nvSpPr>
        <p:spPr>
          <a:xfrm>
            <a:off x="790113" y="4225771"/>
            <a:ext cx="7528264" cy="2123658"/>
          </a:xfrm>
          <a:prstGeom prst="rect">
            <a:avLst/>
          </a:prstGeom>
          <a:noFill/>
        </p:spPr>
        <p:txBody>
          <a:bodyPr wrap="square" rtlCol="0">
            <a:spAutoFit/>
          </a:bodyPr>
          <a:lstStyle/>
          <a:p>
            <a:pPr algn="just"/>
            <a:r>
              <a:rPr lang="en-GB" sz="2200" dirty="0">
                <a:ea typeface="Calibri" panose="020F0502020204030204" pitchFamily="34" charset="0"/>
                <a:cs typeface="Arial" panose="020B0604020202020204" pitchFamily="34" charset="0"/>
              </a:rPr>
              <a:t>King Christian stood by the tall mast in smoke and mist;</a:t>
            </a:r>
          </a:p>
          <a:p>
            <a:pPr algn="just"/>
            <a:r>
              <a:rPr lang="en-GB" sz="2200" dirty="0">
                <a:ea typeface="Calibri" panose="020F0502020204030204" pitchFamily="34" charset="0"/>
                <a:cs typeface="Arial" panose="020B0604020202020204" pitchFamily="34" charset="0"/>
              </a:rPr>
              <a:t>his sword was hammering so hard,</a:t>
            </a:r>
          </a:p>
          <a:p>
            <a:pPr algn="just"/>
            <a:r>
              <a:rPr lang="en-GB" sz="2200" dirty="0">
                <a:ea typeface="Calibri" panose="020F0502020204030204" pitchFamily="34" charset="0"/>
                <a:cs typeface="Arial" panose="020B0604020202020204" pitchFamily="34" charset="0"/>
              </a:rPr>
              <a:t>that the Swedes' helmets and brains cracked.</a:t>
            </a:r>
          </a:p>
          <a:p>
            <a:pPr algn="just"/>
            <a:r>
              <a:rPr lang="en-GB" sz="2200" dirty="0">
                <a:ea typeface="Calibri" panose="020F0502020204030204" pitchFamily="34" charset="0"/>
                <a:cs typeface="Arial" panose="020B0604020202020204" pitchFamily="34" charset="0"/>
              </a:rPr>
              <a:t>Then sank every enemy stern and mast in smoke and mist.</a:t>
            </a:r>
          </a:p>
          <a:p>
            <a:pPr algn="just"/>
            <a:r>
              <a:rPr lang="en-GB" sz="2200" dirty="0">
                <a:ea typeface="Calibri" panose="020F0502020204030204" pitchFamily="34" charset="0"/>
                <a:cs typeface="Arial" panose="020B0604020202020204" pitchFamily="34" charset="0"/>
              </a:rPr>
              <a:t>"Flee," they screamed, "flee as flee can!</a:t>
            </a:r>
          </a:p>
          <a:p>
            <a:pPr algn="just"/>
            <a:r>
              <a:rPr lang="en-GB" sz="2200" dirty="0">
                <a:ea typeface="Calibri" panose="020F0502020204030204" pitchFamily="34" charset="0"/>
                <a:cs typeface="Arial" panose="020B0604020202020204" pitchFamily="34" charset="0"/>
              </a:rPr>
              <a:t>Who can stand up to Denmark's Christian in battle?"</a:t>
            </a:r>
          </a:p>
        </p:txBody>
      </p:sp>
    </p:spTree>
    <p:extLst>
      <p:ext uri="{BB962C8B-B14F-4D97-AF65-F5344CB8AC3E}">
        <p14:creationId xmlns:p14="http://schemas.microsoft.com/office/powerpoint/2010/main" val="171866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Optimism and Hope</a:t>
            </a:r>
            <a:endParaRPr lang="en-GB" b="1" dirty="0"/>
          </a:p>
        </p:txBody>
      </p:sp>
      <p:sp>
        <p:nvSpPr>
          <p:cNvPr id="3" name="TextBox 2">
            <a:extLst>
              <a:ext uri="{FF2B5EF4-FFF2-40B4-BE49-F238E27FC236}">
                <a16:creationId xmlns:a16="http://schemas.microsoft.com/office/drawing/2014/main" id="{D0713F57-2A1A-41BA-9593-7349C910214C}"/>
              </a:ext>
            </a:extLst>
          </p:cNvPr>
          <p:cNvSpPr txBox="1"/>
          <p:nvPr/>
        </p:nvSpPr>
        <p:spPr>
          <a:xfrm>
            <a:off x="790113" y="1447060"/>
            <a:ext cx="7528264" cy="3477875"/>
          </a:xfrm>
          <a:prstGeom prst="rect">
            <a:avLst/>
          </a:prstGeom>
          <a:noFill/>
        </p:spPr>
        <p:txBody>
          <a:bodyPr wrap="square" rtlCol="0">
            <a:spAutoFit/>
          </a:bodyPr>
          <a:lstStyle/>
          <a:p>
            <a:pPr algn="just"/>
            <a:r>
              <a:rPr lang="en-GB" sz="2200" dirty="0">
                <a:ea typeface="Calibri" panose="020F0502020204030204" pitchFamily="34" charset="0"/>
                <a:cs typeface="Arial" panose="020B0604020202020204" pitchFamily="34" charset="0"/>
              </a:rPr>
              <a:t>To arms, to arms, ye brave!</a:t>
            </a:r>
          </a:p>
          <a:p>
            <a:pPr algn="just"/>
            <a:r>
              <a:rPr lang="en-GB" sz="2200" dirty="0" err="1">
                <a:ea typeface="Calibri" panose="020F0502020204030204" pitchFamily="34" charset="0"/>
                <a:cs typeface="Arial" panose="020B0604020202020204" pitchFamily="34" charset="0"/>
              </a:rPr>
              <a:t>Th'avenging</a:t>
            </a:r>
            <a:r>
              <a:rPr lang="en-GB" sz="2200" dirty="0">
                <a:ea typeface="Calibri" panose="020F0502020204030204" pitchFamily="34" charset="0"/>
                <a:cs typeface="Arial" panose="020B0604020202020204" pitchFamily="34" charset="0"/>
              </a:rPr>
              <a:t> sword unsheathe!</a:t>
            </a:r>
          </a:p>
          <a:p>
            <a:pPr algn="just"/>
            <a:r>
              <a:rPr lang="en-GB" sz="2200" dirty="0">
                <a:ea typeface="Calibri" panose="020F0502020204030204" pitchFamily="34" charset="0"/>
                <a:cs typeface="Arial" panose="020B0604020202020204" pitchFamily="34" charset="0"/>
              </a:rPr>
              <a:t>March on, march on, all hearts resolved</a:t>
            </a:r>
          </a:p>
          <a:p>
            <a:pPr algn="just"/>
            <a:r>
              <a:rPr lang="en-GB" sz="2200" dirty="0">
                <a:ea typeface="Calibri" panose="020F0502020204030204" pitchFamily="34" charset="0"/>
                <a:cs typeface="Arial" panose="020B0604020202020204" pitchFamily="34" charset="0"/>
              </a:rPr>
              <a:t>On liberty or death.</a:t>
            </a:r>
          </a:p>
          <a:p>
            <a:pPr algn="just"/>
            <a:endParaRPr lang="en-GB" sz="2200" dirty="0">
              <a:ea typeface="Calibri" panose="020F0502020204030204" pitchFamily="34" charset="0"/>
              <a:cs typeface="Arial" panose="020B0604020202020204" pitchFamily="34" charset="0"/>
            </a:endParaRPr>
          </a:p>
          <a:p>
            <a:pPr algn="just"/>
            <a:r>
              <a:rPr lang="en-GB" sz="2200" dirty="0">
                <a:ea typeface="Calibri" panose="020F0502020204030204" pitchFamily="34" charset="0"/>
                <a:cs typeface="Arial" panose="020B0604020202020204" pitchFamily="34" charset="0"/>
              </a:rPr>
              <a:t>Oh liberty can man resign thee,</a:t>
            </a:r>
          </a:p>
          <a:p>
            <a:pPr algn="just"/>
            <a:r>
              <a:rPr lang="en-GB" sz="2200" dirty="0">
                <a:ea typeface="Calibri" panose="020F0502020204030204" pitchFamily="34" charset="0"/>
                <a:cs typeface="Arial" panose="020B0604020202020204" pitchFamily="34" charset="0"/>
              </a:rPr>
              <a:t>Once having felt thy </a:t>
            </a:r>
            <a:r>
              <a:rPr lang="en-GB" sz="2200" dirty="0" err="1">
                <a:ea typeface="Calibri" panose="020F0502020204030204" pitchFamily="34" charset="0"/>
                <a:cs typeface="Arial" panose="020B0604020202020204" pitchFamily="34" charset="0"/>
              </a:rPr>
              <a:t>gen'rous</a:t>
            </a:r>
            <a:r>
              <a:rPr lang="en-GB" sz="2200" dirty="0">
                <a:ea typeface="Calibri" panose="020F0502020204030204" pitchFamily="34" charset="0"/>
                <a:cs typeface="Arial" panose="020B0604020202020204" pitchFamily="34" charset="0"/>
              </a:rPr>
              <a:t> flame?</a:t>
            </a:r>
          </a:p>
          <a:p>
            <a:pPr algn="just"/>
            <a:r>
              <a:rPr lang="en-GB" sz="2200" dirty="0">
                <a:ea typeface="Calibri" panose="020F0502020204030204" pitchFamily="34" charset="0"/>
                <a:cs typeface="Arial" panose="020B0604020202020204" pitchFamily="34" charset="0"/>
              </a:rPr>
              <a:t>Can dungeons, bolts, and bar confine thee?</a:t>
            </a:r>
          </a:p>
          <a:p>
            <a:pPr algn="just"/>
            <a:r>
              <a:rPr lang="en-GB" sz="2200" dirty="0">
                <a:ea typeface="Calibri" panose="020F0502020204030204" pitchFamily="34" charset="0"/>
                <a:cs typeface="Arial" panose="020B0604020202020204" pitchFamily="34" charset="0"/>
              </a:rPr>
              <a:t>Or whips thy noble spirit tame?</a:t>
            </a:r>
          </a:p>
          <a:p>
            <a:pPr algn="just"/>
            <a:endParaRPr lang="en-GB" sz="2200" dirty="0">
              <a:ea typeface="Calibri" panose="020F0502020204030204" pitchFamily="34" charset="0"/>
              <a:cs typeface="Arial" panose="020B0604020202020204" pitchFamily="34" charset="0"/>
            </a:endParaRPr>
          </a:p>
        </p:txBody>
      </p:sp>
      <p:pic>
        <p:nvPicPr>
          <p:cNvPr id="6146" name="Picture 2" descr="Flag of France - Wikipedia">
            <a:extLst>
              <a:ext uri="{FF2B5EF4-FFF2-40B4-BE49-F238E27FC236}">
                <a16:creationId xmlns:a16="http://schemas.microsoft.com/office/drawing/2014/main" id="{327E8BD7-0981-4865-BAD8-CE710ACF6D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1722" y="4336002"/>
            <a:ext cx="3224814" cy="214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38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Optimism and Hope</a:t>
            </a:r>
            <a:endParaRPr lang="en-GB" b="1" dirty="0"/>
          </a:p>
        </p:txBody>
      </p:sp>
      <p:sp>
        <p:nvSpPr>
          <p:cNvPr id="3" name="TextBox 2">
            <a:extLst>
              <a:ext uri="{FF2B5EF4-FFF2-40B4-BE49-F238E27FC236}">
                <a16:creationId xmlns:a16="http://schemas.microsoft.com/office/drawing/2014/main" id="{D0713F57-2A1A-41BA-9593-7349C910214C}"/>
              </a:ext>
            </a:extLst>
          </p:cNvPr>
          <p:cNvSpPr txBox="1"/>
          <p:nvPr/>
        </p:nvSpPr>
        <p:spPr>
          <a:xfrm>
            <a:off x="5610687" y="1447060"/>
            <a:ext cx="2707690" cy="3139321"/>
          </a:xfrm>
          <a:prstGeom prst="rect">
            <a:avLst/>
          </a:prstGeom>
          <a:noFill/>
        </p:spPr>
        <p:txBody>
          <a:bodyPr wrap="square" rtlCol="0">
            <a:spAutoFit/>
          </a:bodyPr>
          <a:lstStyle/>
          <a:p>
            <a:pPr algn="just" rtl="1"/>
            <a:r>
              <a:rPr lang="he-IL" sz="2200" dirty="0">
                <a:ea typeface="Calibri" panose="020F0502020204030204" pitchFamily="34" charset="0"/>
                <a:cs typeface="+mj-cs"/>
              </a:rPr>
              <a:t>כֹּל עוֹד בַּלֵּבָב פְּנִימָה</a:t>
            </a:r>
          </a:p>
          <a:p>
            <a:pPr algn="just" rtl="1"/>
            <a:r>
              <a:rPr lang="he-IL" sz="2200" dirty="0">
                <a:ea typeface="Calibri" panose="020F0502020204030204" pitchFamily="34" charset="0"/>
                <a:cs typeface="+mj-cs"/>
              </a:rPr>
              <a:t>נֶפֶשׁ יְהוּדִי </a:t>
            </a:r>
            <a:r>
              <a:rPr lang="he-IL" sz="2200" dirty="0" err="1">
                <a:ea typeface="Calibri" panose="020F0502020204030204" pitchFamily="34" charset="0"/>
                <a:cs typeface="+mj-cs"/>
              </a:rPr>
              <a:t>הוֹמִיָּה</a:t>
            </a:r>
            <a:r>
              <a:rPr lang="he-IL" sz="2200" dirty="0">
                <a:ea typeface="Calibri" panose="020F0502020204030204" pitchFamily="34" charset="0"/>
                <a:cs typeface="+mj-cs"/>
              </a:rPr>
              <a:t>,</a:t>
            </a:r>
          </a:p>
          <a:p>
            <a:pPr algn="just" rtl="1"/>
            <a:r>
              <a:rPr lang="he-IL" sz="2200" dirty="0">
                <a:ea typeface="Calibri" panose="020F0502020204030204" pitchFamily="34" charset="0"/>
                <a:cs typeface="+mj-cs"/>
              </a:rPr>
              <a:t>וּלְפַאֲתֵי מִזְרָח קָדִימָה,</a:t>
            </a:r>
          </a:p>
          <a:p>
            <a:pPr algn="just" rtl="1"/>
            <a:r>
              <a:rPr lang="he-IL" sz="2200" dirty="0">
                <a:ea typeface="Calibri" panose="020F0502020204030204" pitchFamily="34" charset="0"/>
                <a:cs typeface="+mj-cs"/>
              </a:rPr>
              <a:t>עַיִן לְצִיּוֹן צוֹפִיָּה;</a:t>
            </a:r>
            <a:endParaRPr lang="en-GB" sz="2200" dirty="0">
              <a:ea typeface="Calibri" panose="020F0502020204030204" pitchFamily="34" charset="0"/>
              <a:cs typeface="+mj-cs"/>
            </a:endParaRPr>
          </a:p>
          <a:p>
            <a:pPr algn="just" rtl="1"/>
            <a:endParaRPr lang="en-GB" sz="2200" dirty="0">
              <a:ea typeface="Calibri" panose="020F0502020204030204" pitchFamily="34" charset="0"/>
              <a:cs typeface="+mj-cs"/>
            </a:endParaRPr>
          </a:p>
          <a:p>
            <a:pPr algn="just" rtl="1"/>
            <a:r>
              <a:rPr lang="he-IL" sz="2200" dirty="0">
                <a:ea typeface="Calibri" panose="020F0502020204030204" pitchFamily="34" charset="0"/>
                <a:cs typeface="+mj-cs"/>
              </a:rPr>
              <a:t>עוֹד לֹא אָבְדָה </a:t>
            </a:r>
            <a:r>
              <a:rPr lang="he-IL" sz="2200" dirty="0" err="1">
                <a:ea typeface="Calibri" panose="020F0502020204030204" pitchFamily="34" charset="0"/>
                <a:cs typeface="+mj-cs"/>
              </a:rPr>
              <a:t>תִּקְוָתֵנו</a:t>
            </a:r>
            <a:r>
              <a:rPr lang="he-IL" sz="2200" dirty="0">
                <a:ea typeface="Calibri" panose="020F0502020204030204" pitchFamily="34" charset="0"/>
                <a:cs typeface="+mj-cs"/>
              </a:rPr>
              <a:t>ּ,</a:t>
            </a:r>
          </a:p>
          <a:p>
            <a:pPr algn="just" rtl="1"/>
            <a:r>
              <a:rPr lang="he-IL" sz="2200" dirty="0" err="1">
                <a:ea typeface="Calibri" panose="020F0502020204030204" pitchFamily="34" charset="0"/>
                <a:cs typeface="+mj-cs"/>
              </a:rPr>
              <a:t>הַתִּקְוָה</a:t>
            </a:r>
            <a:r>
              <a:rPr lang="he-IL" sz="2200" dirty="0">
                <a:ea typeface="Calibri" panose="020F0502020204030204" pitchFamily="34" charset="0"/>
                <a:cs typeface="+mj-cs"/>
              </a:rPr>
              <a:t> בַּת שְׁנוֹת אַלְפַּיִם,</a:t>
            </a:r>
          </a:p>
          <a:p>
            <a:pPr algn="just" rtl="1"/>
            <a:r>
              <a:rPr lang="he-IL" sz="2200" dirty="0">
                <a:ea typeface="Calibri" panose="020F0502020204030204" pitchFamily="34" charset="0"/>
                <a:cs typeface="+mj-cs"/>
              </a:rPr>
              <a:t>לִהְיוֹת עַם חָפְשִׁי בְּאַרְצֵנוּ,</a:t>
            </a:r>
          </a:p>
          <a:p>
            <a:pPr algn="just" rtl="1"/>
            <a:r>
              <a:rPr lang="he-IL" sz="2200" dirty="0">
                <a:ea typeface="Calibri" panose="020F0502020204030204" pitchFamily="34" charset="0"/>
                <a:cs typeface="+mj-cs"/>
              </a:rPr>
              <a:t>אֶרֶץ צִיּוֹן וִירוּשָׁלַיִם.</a:t>
            </a:r>
            <a:endParaRPr lang="en-GB" sz="2200" dirty="0">
              <a:ea typeface="Calibri" panose="020F0502020204030204" pitchFamily="34" charset="0"/>
              <a:cs typeface="+mj-cs"/>
            </a:endParaRPr>
          </a:p>
        </p:txBody>
      </p:sp>
      <p:sp>
        <p:nvSpPr>
          <p:cNvPr id="5" name="TextBox 4">
            <a:extLst>
              <a:ext uri="{FF2B5EF4-FFF2-40B4-BE49-F238E27FC236}">
                <a16:creationId xmlns:a16="http://schemas.microsoft.com/office/drawing/2014/main" id="{C80D18B4-9B49-4042-BFB6-29FEA7B63BCA}"/>
              </a:ext>
            </a:extLst>
          </p:cNvPr>
          <p:cNvSpPr txBox="1"/>
          <p:nvPr/>
        </p:nvSpPr>
        <p:spPr>
          <a:xfrm>
            <a:off x="628650" y="1447060"/>
            <a:ext cx="5346021" cy="3139321"/>
          </a:xfrm>
          <a:prstGeom prst="rect">
            <a:avLst/>
          </a:prstGeom>
          <a:noFill/>
        </p:spPr>
        <p:txBody>
          <a:bodyPr wrap="square" rtlCol="0">
            <a:spAutoFit/>
          </a:bodyPr>
          <a:lstStyle/>
          <a:p>
            <a:pPr algn="just"/>
            <a:r>
              <a:rPr lang="en-GB" sz="2200" dirty="0">
                <a:ea typeface="Calibri" panose="020F0502020204030204" pitchFamily="34" charset="0"/>
                <a:cs typeface="Arial" panose="020B0604020202020204" pitchFamily="34" charset="0"/>
              </a:rPr>
              <a:t>As long as in the heart, within,</a:t>
            </a:r>
          </a:p>
          <a:p>
            <a:pPr algn="just"/>
            <a:r>
              <a:rPr lang="en-GB" sz="2200" dirty="0">
                <a:ea typeface="Calibri" panose="020F0502020204030204" pitchFamily="34" charset="0"/>
                <a:cs typeface="Arial" panose="020B0604020202020204" pitchFamily="34" charset="0"/>
              </a:rPr>
              <a:t>The soul of a Jew still yearns,</a:t>
            </a:r>
          </a:p>
          <a:p>
            <a:pPr algn="just"/>
            <a:r>
              <a:rPr lang="en-GB" sz="2200" dirty="0">
                <a:ea typeface="Calibri" panose="020F0502020204030204" pitchFamily="34" charset="0"/>
                <a:cs typeface="Arial" panose="020B0604020202020204" pitchFamily="34" charset="0"/>
              </a:rPr>
              <a:t>And onward, towards the ends of the east,</a:t>
            </a:r>
          </a:p>
          <a:p>
            <a:pPr algn="just"/>
            <a:r>
              <a:rPr lang="en-GB" sz="2200" dirty="0">
                <a:ea typeface="Calibri" panose="020F0502020204030204" pitchFamily="34" charset="0"/>
                <a:cs typeface="Arial" panose="020B0604020202020204" pitchFamily="34" charset="0"/>
              </a:rPr>
              <a:t>an eye still gazes toward Zion;</a:t>
            </a:r>
          </a:p>
          <a:p>
            <a:pPr algn="just"/>
            <a:endParaRPr lang="en-GB" sz="2200" dirty="0">
              <a:ea typeface="Calibri" panose="020F0502020204030204" pitchFamily="34" charset="0"/>
              <a:cs typeface="Arial" panose="020B0604020202020204" pitchFamily="34" charset="0"/>
            </a:endParaRPr>
          </a:p>
          <a:p>
            <a:pPr algn="just"/>
            <a:r>
              <a:rPr lang="en-GB" sz="2200" dirty="0">
                <a:ea typeface="Calibri" panose="020F0502020204030204" pitchFamily="34" charset="0"/>
                <a:cs typeface="Arial" panose="020B0604020202020204" pitchFamily="34" charset="0"/>
              </a:rPr>
              <a:t>Our hope is not yet lost,</a:t>
            </a:r>
          </a:p>
          <a:p>
            <a:pPr algn="just"/>
            <a:r>
              <a:rPr lang="en-GB" sz="2200" dirty="0">
                <a:ea typeface="Calibri" panose="020F0502020204030204" pitchFamily="34" charset="0"/>
                <a:cs typeface="Arial" panose="020B0604020202020204" pitchFamily="34" charset="0"/>
              </a:rPr>
              <a:t>The hope of two thousand years,</a:t>
            </a:r>
          </a:p>
          <a:p>
            <a:pPr algn="just"/>
            <a:r>
              <a:rPr lang="en-GB" sz="2200" dirty="0">
                <a:ea typeface="Calibri" panose="020F0502020204030204" pitchFamily="34" charset="0"/>
                <a:cs typeface="Arial" panose="020B0604020202020204" pitchFamily="34" charset="0"/>
              </a:rPr>
              <a:t>To be a free nation in our land,</a:t>
            </a:r>
          </a:p>
          <a:p>
            <a:pPr algn="just"/>
            <a:r>
              <a:rPr lang="en-GB" sz="2200" dirty="0">
                <a:ea typeface="Calibri" panose="020F0502020204030204" pitchFamily="34" charset="0"/>
                <a:cs typeface="Arial" panose="020B0604020202020204" pitchFamily="34" charset="0"/>
              </a:rPr>
              <a:t>The land of Zion and Jerusalem.</a:t>
            </a:r>
            <a:endParaRPr lang="en-GB" sz="2200" dirty="0">
              <a:ea typeface="Calibri" panose="020F0502020204030204" pitchFamily="34" charset="0"/>
              <a:cs typeface="+mj-cs"/>
            </a:endParaRPr>
          </a:p>
        </p:txBody>
      </p:sp>
      <p:pic>
        <p:nvPicPr>
          <p:cNvPr id="7170" name="Picture 2">
            <a:extLst>
              <a:ext uri="{FF2B5EF4-FFF2-40B4-BE49-F238E27FC236}">
                <a16:creationId xmlns:a16="http://schemas.microsoft.com/office/drawing/2014/main" id="{D1F8DA99-F177-4805-9B88-9B038A500D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1660" y="4622322"/>
            <a:ext cx="2574524" cy="1870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689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noFill/>
          <a:ln w="15875">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t>The Military Factor</a:t>
            </a:r>
          </a:p>
        </p:txBody>
      </p:sp>
    </p:spTree>
    <p:extLst>
      <p:ext uri="{BB962C8B-B14F-4D97-AF65-F5344CB8AC3E}">
        <p14:creationId xmlns:p14="http://schemas.microsoft.com/office/powerpoint/2010/main" val="26627820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noFill/>
          <a:ln w="15875">
            <a:solidFill>
              <a:schemeClr val="tx1"/>
            </a:solid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t>3. Listening and Collaboration</a:t>
            </a:r>
          </a:p>
        </p:txBody>
      </p:sp>
    </p:spTree>
    <p:extLst>
      <p:ext uri="{BB962C8B-B14F-4D97-AF65-F5344CB8AC3E}">
        <p14:creationId xmlns:p14="http://schemas.microsoft.com/office/powerpoint/2010/main" val="13843864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Listening and Collaboration</a:t>
            </a:r>
            <a:endParaRPr lang="en-GB" b="1" dirty="0"/>
          </a:p>
        </p:txBody>
      </p:sp>
      <p:sp>
        <p:nvSpPr>
          <p:cNvPr id="5" name="TextBox 4">
            <a:extLst>
              <a:ext uri="{FF2B5EF4-FFF2-40B4-BE49-F238E27FC236}">
                <a16:creationId xmlns:a16="http://schemas.microsoft.com/office/drawing/2014/main" id="{9117B7E5-FA66-43AD-ABA2-DC491DA95211}"/>
              </a:ext>
            </a:extLst>
          </p:cNvPr>
          <p:cNvSpPr txBox="1"/>
          <p:nvPr/>
        </p:nvSpPr>
        <p:spPr>
          <a:xfrm>
            <a:off x="790113" y="1447060"/>
            <a:ext cx="7528264" cy="3139321"/>
          </a:xfrm>
          <a:prstGeom prst="rect">
            <a:avLst/>
          </a:prstGeom>
          <a:noFill/>
        </p:spPr>
        <p:txBody>
          <a:bodyPr wrap="square" rtlCol="0">
            <a:spAutoFit/>
          </a:bodyPr>
          <a:lstStyle/>
          <a:p>
            <a:pPr algn="just" rtl="1"/>
            <a:r>
              <a:rPr lang="he-IL" sz="2200" u="sng" dirty="0">
                <a:effectLst/>
                <a:ea typeface="Calibri" panose="020F0502020204030204" pitchFamily="34" charset="0"/>
                <a:cs typeface="+mj-cs"/>
              </a:rPr>
              <a:t>קהלת ד:ט-י</a:t>
            </a:r>
            <a:endParaRPr lang="en-GB" sz="2200" u="sng" dirty="0">
              <a:effectLst/>
              <a:ea typeface="Calibri" panose="020F0502020204030204" pitchFamily="34" charset="0"/>
              <a:cs typeface="+mj-cs"/>
            </a:endParaRPr>
          </a:p>
          <a:p>
            <a:pPr algn="just" rtl="1"/>
            <a:r>
              <a:rPr lang="he-IL" sz="2200" dirty="0">
                <a:effectLst/>
                <a:ea typeface="Calibri" panose="020F0502020204030204" pitchFamily="34" charset="0"/>
                <a:cs typeface="+mj-cs"/>
              </a:rPr>
              <a:t>טוֹבִ֥ים הַשְּׁנַ֖יִם </a:t>
            </a:r>
            <a:r>
              <a:rPr lang="he-IL" sz="2200" dirty="0" err="1">
                <a:effectLst/>
                <a:ea typeface="Calibri" panose="020F0502020204030204" pitchFamily="34" charset="0"/>
                <a:cs typeface="+mj-cs"/>
              </a:rPr>
              <a:t>מִן־הָאֶחָ֑ד</a:t>
            </a:r>
            <a:r>
              <a:rPr lang="he-IL" sz="2200" dirty="0">
                <a:effectLst/>
                <a:ea typeface="Calibri" panose="020F0502020204030204" pitchFamily="34" charset="0"/>
                <a:cs typeface="+mj-cs"/>
              </a:rPr>
              <a:t> אֲשֶׁ֧ר </a:t>
            </a:r>
            <a:r>
              <a:rPr lang="he-IL" sz="2200" dirty="0" err="1">
                <a:effectLst/>
                <a:ea typeface="Calibri" panose="020F0502020204030204" pitchFamily="34" charset="0"/>
                <a:cs typeface="+mj-cs"/>
              </a:rPr>
              <a:t>יֵשׁ־לָהֶ֛ם</a:t>
            </a:r>
            <a:r>
              <a:rPr lang="he-IL" sz="2200" dirty="0">
                <a:effectLst/>
                <a:ea typeface="Calibri" panose="020F0502020204030204" pitchFamily="34" charset="0"/>
                <a:cs typeface="+mj-cs"/>
              </a:rPr>
              <a:t> שָׂכָ֥ר ט֖וֹב בַּעֲמָלָֽם׃ כִּ֣י </a:t>
            </a:r>
            <a:r>
              <a:rPr lang="he-IL" sz="2200" dirty="0" err="1">
                <a:effectLst/>
                <a:ea typeface="Calibri" panose="020F0502020204030204" pitchFamily="34" charset="0"/>
                <a:cs typeface="+mj-cs"/>
              </a:rPr>
              <a:t>אִם־יִפֹּ֔לו</a:t>
            </a:r>
            <a:r>
              <a:rPr lang="he-IL" sz="2200" dirty="0">
                <a:effectLst/>
                <a:ea typeface="Calibri" panose="020F0502020204030204" pitchFamily="34" charset="0"/>
                <a:cs typeface="+mj-cs"/>
              </a:rPr>
              <a:t>ּ הָאֶחָ֖ד יָקִ֣ים </a:t>
            </a:r>
            <a:r>
              <a:rPr lang="he-IL" sz="2200" dirty="0" err="1">
                <a:effectLst/>
                <a:ea typeface="Calibri" panose="020F0502020204030204" pitchFamily="34" charset="0"/>
                <a:cs typeface="+mj-cs"/>
              </a:rPr>
              <a:t>אֶת־חֲבֵר֑ו</a:t>
            </a:r>
            <a:r>
              <a:rPr lang="he-IL" sz="2200" dirty="0">
                <a:effectLst/>
                <a:ea typeface="Calibri" panose="020F0502020204030204" pitchFamily="34" charset="0"/>
                <a:cs typeface="+mj-cs"/>
              </a:rPr>
              <a:t>ֹ וְאִ֣יל֗וֹ הָֽאֶחָד֙ שֶׁיִּפּ֔וֹל וְאֵ֥ין שֵׁנִ֖י לַהֲקִימֽוֹ׃</a:t>
            </a:r>
          </a:p>
          <a:p>
            <a:pPr algn="just" rtl="1"/>
            <a:endParaRPr lang="he-IL" sz="2200" u="sng" dirty="0">
              <a:effectLst/>
              <a:ea typeface="Calibri" panose="020F0502020204030204" pitchFamily="34" charset="0"/>
              <a:cs typeface="+mj-cs"/>
            </a:endParaRPr>
          </a:p>
          <a:p>
            <a:pPr algn="just"/>
            <a:r>
              <a:rPr lang="en-GB" sz="2200" u="sng" dirty="0" err="1">
                <a:ea typeface="Calibri" panose="020F0502020204030204" pitchFamily="34" charset="0"/>
                <a:cs typeface="+mj-cs"/>
              </a:rPr>
              <a:t>Koheles</a:t>
            </a:r>
            <a:r>
              <a:rPr lang="en-GB" sz="2200" u="sng" dirty="0">
                <a:ea typeface="Calibri" panose="020F0502020204030204" pitchFamily="34" charset="0"/>
                <a:cs typeface="+mj-cs"/>
              </a:rPr>
              <a:t> 4:9-10</a:t>
            </a:r>
            <a:endParaRPr lang="he-IL" sz="2200" u="sng" dirty="0">
              <a:effectLst/>
              <a:ea typeface="Calibri" panose="020F0502020204030204" pitchFamily="34" charset="0"/>
              <a:cs typeface="+mj-cs"/>
            </a:endParaRPr>
          </a:p>
          <a:p>
            <a:pPr algn="just"/>
            <a:r>
              <a:rPr lang="en-GB" sz="2200" dirty="0">
                <a:effectLst/>
                <a:ea typeface="Calibri" panose="020F0502020204030204" pitchFamily="34" charset="0"/>
                <a:cs typeface="+mj-cs"/>
              </a:rPr>
              <a:t>9. Two are better off than one, in that they have greater benefit from their efforts. 10. For should they fall, one can raise the other; but woe betide him who is alone and falls with no companion to raise him!</a:t>
            </a:r>
          </a:p>
        </p:txBody>
      </p:sp>
    </p:spTree>
    <p:extLst>
      <p:ext uri="{BB962C8B-B14F-4D97-AF65-F5344CB8AC3E}">
        <p14:creationId xmlns:p14="http://schemas.microsoft.com/office/powerpoint/2010/main" val="22697891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noFill/>
          <a:ln w="15875">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t>4. Creativity</a:t>
            </a:r>
          </a:p>
        </p:txBody>
      </p:sp>
    </p:spTree>
    <p:extLst>
      <p:ext uri="{BB962C8B-B14F-4D97-AF65-F5344CB8AC3E}">
        <p14:creationId xmlns:p14="http://schemas.microsoft.com/office/powerpoint/2010/main" val="17756185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Creativity</a:t>
            </a:r>
          </a:p>
        </p:txBody>
      </p:sp>
      <p:sp>
        <p:nvSpPr>
          <p:cNvPr id="3" name="TextBox 2">
            <a:extLst>
              <a:ext uri="{FF2B5EF4-FFF2-40B4-BE49-F238E27FC236}">
                <a16:creationId xmlns:a16="http://schemas.microsoft.com/office/drawing/2014/main" id="{D0713F57-2A1A-41BA-9593-7349C910214C}"/>
              </a:ext>
            </a:extLst>
          </p:cNvPr>
          <p:cNvSpPr txBox="1"/>
          <p:nvPr/>
        </p:nvSpPr>
        <p:spPr>
          <a:xfrm>
            <a:off x="790113" y="1447060"/>
            <a:ext cx="7528264" cy="3477875"/>
          </a:xfrm>
          <a:prstGeom prst="rect">
            <a:avLst/>
          </a:prstGeom>
          <a:noFill/>
        </p:spPr>
        <p:txBody>
          <a:bodyPr wrap="square" rtlCol="0">
            <a:spAutoFit/>
          </a:bodyPr>
          <a:lstStyle/>
          <a:p>
            <a:pPr algn="just" rtl="1"/>
            <a:r>
              <a:rPr lang="he-IL" sz="2200" u="sng" dirty="0">
                <a:effectLst/>
                <a:ea typeface="Calibri" panose="020F0502020204030204" pitchFamily="34" charset="0"/>
                <a:cs typeface="+mj-cs"/>
              </a:rPr>
              <a:t>שמות </a:t>
            </a:r>
            <a:r>
              <a:rPr lang="he-IL" sz="2200" u="sng" dirty="0" err="1">
                <a:effectLst/>
                <a:ea typeface="Calibri" panose="020F0502020204030204" pitchFamily="34" charset="0"/>
                <a:cs typeface="+mj-cs"/>
              </a:rPr>
              <a:t>לה:ל-לא</a:t>
            </a:r>
            <a:endParaRPr lang="he-IL" sz="2200" u="sng" dirty="0">
              <a:effectLst/>
              <a:ea typeface="Calibri" panose="020F0502020204030204" pitchFamily="34" charset="0"/>
              <a:cs typeface="+mj-cs"/>
            </a:endParaRPr>
          </a:p>
          <a:p>
            <a:pPr algn="just" rtl="1"/>
            <a:r>
              <a:rPr lang="he-IL" sz="2200" dirty="0">
                <a:effectLst/>
                <a:ea typeface="Calibri" panose="020F0502020204030204" pitchFamily="34" charset="0"/>
                <a:cs typeface="+mj-cs"/>
              </a:rPr>
              <a:t>(ל) וַיֹּאמֶר מֹשֶׁה אֶל בְּנֵי יִשְׂרָאֵל רְאוּ קָרָא יי בְּשֵׁם בְּצַלְאֵל בֶּן אוּרִי בֶן חוּר לְמַטֵּה יְהוּדָה. (לא) וַיְמַלֵּא אֹתוֹ רוּחַ </a:t>
            </a:r>
            <a:r>
              <a:rPr lang="he-IL" sz="2200" dirty="0" err="1">
                <a:effectLst/>
                <a:ea typeface="Calibri" panose="020F0502020204030204" pitchFamily="34" charset="0"/>
                <a:cs typeface="+mj-cs"/>
              </a:rPr>
              <a:t>אֱלֹהִים</a:t>
            </a:r>
            <a:r>
              <a:rPr lang="he-IL" sz="2200" dirty="0">
                <a:effectLst/>
                <a:ea typeface="Calibri" panose="020F0502020204030204" pitchFamily="34" charset="0"/>
                <a:cs typeface="+mj-cs"/>
              </a:rPr>
              <a:t> בְּחָכְמָה בִּתְבוּנָה וּבְדַעַת וּבְכָל מְלָאכָה.</a:t>
            </a:r>
          </a:p>
          <a:p>
            <a:pPr algn="just"/>
            <a:endParaRPr lang="he-IL" sz="2200" dirty="0">
              <a:effectLst/>
              <a:ea typeface="Calibri" panose="020F0502020204030204" pitchFamily="34" charset="0"/>
              <a:cs typeface="Arial" panose="020B0604020202020204" pitchFamily="34" charset="0"/>
            </a:endParaRPr>
          </a:p>
          <a:p>
            <a:pPr algn="just"/>
            <a:r>
              <a:rPr lang="en-GB" sz="2200" u="sng" dirty="0">
                <a:effectLst/>
                <a:ea typeface="Calibri" panose="020F0502020204030204" pitchFamily="34" charset="0"/>
                <a:cs typeface="Arial" panose="020B0604020202020204" pitchFamily="34" charset="0"/>
              </a:rPr>
              <a:t>Exodus 35:30-31</a:t>
            </a:r>
          </a:p>
          <a:p>
            <a:pPr algn="just"/>
            <a:r>
              <a:rPr lang="en-GB" sz="2200" dirty="0">
                <a:effectLst/>
                <a:ea typeface="Calibri" panose="020F0502020204030204" pitchFamily="34" charset="0"/>
                <a:cs typeface="Arial" panose="020B0604020202020204" pitchFamily="34" charset="0"/>
              </a:rPr>
              <a:t>(30) And Moses said unto the children of Israel: ‘See, Hashem has called by name </a:t>
            </a:r>
            <a:r>
              <a:rPr lang="en-GB" sz="2200" dirty="0" err="1">
                <a:effectLst/>
                <a:ea typeface="Calibri" panose="020F0502020204030204" pitchFamily="34" charset="0"/>
                <a:cs typeface="Arial" panose="020B0604020202020204" pitchFamily="34" charset="0"/>
              </a:rPr>
              <a:t>Betzalel</a:t>
            </a:r>
            <a:r>
              <a:rPr lang="en-GB" sz="2200" dirty="0">
                <a:effectLst/>
                <a:ea typeface="Calibri" panose="020F0502020204030204" pitchFamily="34" charset="0"/>
                <a:cs typeface="Arial" panose="020B0604020202020204" pitchFamily="34" charset="0"/>
              </a:rPr>
              <a:t> the son of Uri, the son of </a:t>
            </a:r>
            <a:r>
              <a:rPr lang="en-GB" sz="2200" dirty="0" err="1">
                <a:effectLst/>
                <a:ea typeface="Calibri" panose="020F0502020204030204" pitchFamily="34" charset="0"/>
                <a:cs typeface="Arial" panose="020B0604020202020204" pitchFamily="34" charset="0"/>
              </a:rPr>
              <a:t>Hur</a:t>
            </a:r>
            <a:r>
              <a:rPr lang="en-GB" sz="2200" dirty="0">
                <a:effectLst/>
                <a:ea typeface="Calibri" panose="020F0502020204030204" pitchFamily="34" charset="0"/>
                <a:cs typeface="Arial" panose="020B0604020202020204" pitchFamily="34" charset="0"/>
              </a:rPr>
              <a:t>, of the tribe of </a:t>
            </a:r>
            <a:r>
              <a:rPr lang="en-GB" sz="2200" dirty="0" err="1">
                <a:effectLst/>
                <a:ea typeface="Calibri" panose="020F0502020204030204" pitchFamily="34" charset="0"/>
                <a:cs typeface="Arial" panose="020B0604020202020204" pitchFamily="34" charset="0"/>
              </a:rPr>
              <a:t>Yehudah</a:t>
            </a:r>
            <a:r>
              <a:rPr lang="en-GB" sz="2200" dirty="0">
                <a:effectLst/>
                <a:ea typeface="Calibri" panose="020F0502020204030204" pitchFamily="34" charset="0"/>
                <a:cs typeface="Arial" panose="020B0604020202020204" pitchFamily="34" charset="0"/>
              </a:rPr>
              <a:t>. (31) And He has filled him with the spirit of God, in wisdom, in understanding, and in knowledge, and in all manner of workmanship.</a:t>
            </a:r>
            <a:endParaRPr lang="en-GB" sz="2200" b="1"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601673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Creativity</a:t>
            </a:r>
          </a:p>
        </p:txBody>
      </p:sp>
      <p:sp>
        <p:nvSpPr>
          <p:cNvPr id="3" name="TextBox 2">
            <a:extLst>
              <a:ext uri="{FF2B5EF4-FFF2-40B4-BE49-F238E27FC236}">
                <a16:creationId xmlns:a16="http://schemas.microsoft.com/office/drawing/2014/main" id="{D0713F57-2A1A-41BA-9593-7349C910214C}"/>
              </a:ext>
            </a:extLst>
          </p:cNvPr>
          <p:cNvSpPr txBox="1"/>
          <p:nvPr/>
        </p:nvSpPr>
        <p:spPr>
          <a:xfrm>
            <a:off x="790113" y="1447060"/>
            <a:ext cx="7528264" cy="3816429"/>
          </a:xfrm>
          <a:prstGeom prst="rect">
            <a:avLst/>
          </a:prstGeom>
          <a:noFill/>
        </p:spPr>
        <p:txBody>
          <a:bodyPr wrap="square" rtlCol="0">
            <a:spAutoFit/>
          </a:bodyPr>
          <a:lstStyle/>
          <a:p>
            <a:pPr algn="just" rtl="1"/>
            <a:r>
              <a:rPr lang="en-GB" sz="2200" u="sng" dirty="0" err="1">
                <a:effectLst/>
                <a:latin typeface="Times New Roman" panose="02020603050405020304" pitchFamily="18" charset="0"/>
                <a:ea typeface="Calibri" panose="020F0502020204030204" pitchFamily="34" charset="0"/>
                <a:cs typeface="Times New Roman" panose="02020603050405020304" pitchFamily="18" charset="0"/>
              </a:rPr>
              <a:t>ברכות</a:t>
            </a:r>
            <a:r>
              <a:rPr lang="en-GB" sz="2200"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u="sng" dirty="0" err="1">
                <a:effectLst/>
                <a:latin typeface="Times New Roman" panose="02020603050405020304" pitchFamily="18" charset="0"/>
                <a:ea typeface="Calibri" panose="020F0502020204030204" pitchFamily="34" charset="0"/>
                <a:cs typeface="Times New Roman" panose="02020603050405020304" pitchFamily="18" charset="0"/>
              </a:rPr>
              <a:t>נה</a:t>
            </a:r>
            <a:r>
              <a:rPr lang="he-IL" sz="2200" u="sng" dirty="0">
                <a:effectLst/>
                <a:latin typeface="Times New Roman" panose="02020603050405020304" pitchFamily="18" charset="0"/>
                <a:ea typeface="Calibri" panose="020F0502020204030204" pitchFamily="34" charset="0"/>
                <a:cs typeface="Times New Roman" panose="02020603050405020304" pitchFamily="18" charset="0"/>
              </a:rPr>
              <a:t>.</a:t>
            </a:r>
            <a:endParaRPr lang="en-GB" sz="2200" u="sng"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rtl="1"/>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א"ר</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שמואל</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בר</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נחמני</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א"ר</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יונתן</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בצלאל</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על</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שם</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חכמתו</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נקרא</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בשעה</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שאמר</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לו</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הקדוש</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ברוך</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הוא</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למשה</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לך</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אמור</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לו</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לבצלאל</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עשה</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לי</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משכן</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ארון</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וכלים</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הלך</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משה</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והפך</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ואמר</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לו</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עשה</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ארון</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וכלים</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ומשכן</a:t>
            </a:r>
            <a:r>
              <a:rPr lang="he-IL" sz="2200" dirty="0">
                <a:effectLst/>
                <a:latin typeface="Times New Roman" panose="02020603050405020304" pitchFamily="18" charset="0"/>
                <a:ea typeface="Calibri" panose="020F0502020204030204" pitchFamily="34" charset="0"/>
                <a:cs typeface="Times New Roman" panose="02020603050405020304" pitchFamily="18" charset="0"/>
              </a:rPr>
              <a:t>.</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he-IL"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2200" u="sng" dirty="0" err="1">
                <a:effectLst/>
                <a:ea typeface="Calibri" panose="020F0502020204030204" pitchFamily="34" charset="0"/>
                <a:cs typeface="+mj-cs"/>
              </a:rPr>
              <a:t>Berakhot</a:t>
            </a:r>
            <a:r>
              <a:rPr lang="en-GB" sz="2200" u="sng" dirty="0">
                <a:effectLst/>
                <a:ea typeface="Calibri" panose="020F0502020204030204" pitchFamily="34" charset="0"/>
                <a:cs typeface="+mj-cs"/>
              </a:rPr>
              <a:t> 55a</a:t>
            </a:r>
          </a:p>
          <a:p>
            <a:pPr algn="just"/>
            <a:r>
              <a:rPr lang="en-GB" sz="2200" dirty="0">
                <a:effectLst/>
                <a:ea typeface="Calibri" panose="020F0502020204030204" pitchFamily="34" charset="0"/>
                <a:cs typeface="+mj-cs"/>
              </a:rPr>
              <a:t>Rabbi Shmuel bar </a:t>
            </a:r>
            <a:r>
              <a:rPr lang="en-GB" sz="2200" dirty="0" err="1">
                <a:effectLst/>
                <a:ea typeface="Calibri" panose="020F0502020204030204" pitchFamily="34" charset="0"/>
                <a:cs typeface="+mj-cs"/>
              </a:rPr>
              <a:t>Nachmani</a:t>
            </a:r>
            <a:r>
              <a:rPr lang="en-GB" sz="2200" dirty="0">
                <a:effectLst/>
                <a:ea typeface="Calibri" panose="020F0502020204030204" pitchFamily="34" charset="0"/>
                <a:cs typeface="+mj-cs"/>
              </a:rPr>
              <a:t> said in the name of Rabbi </a:t>
            </a:r>
            <a:r>
              <a:rPr lang="en-GB" sz="2200" dirty="0" err="1">
                <a:effectLst/>
                <a:ea typeface="Calibri" panose="020F0502020204030204" pitchFamily="34" charset="0"/>
                <a:cs typeface="+mj-cs"/>
              </a:rPr>
              <a:t>Yonetan</a:t>
            </a:r>
            <a:r>
              <a:rPr lang="en-GB" sz="2200" dirty="0">
                <a:effectLst/>
                <a:ea typeface="Calibri" panose="020F0502020204030204" pitchFamily="34" charset="0"/>
                <a:cs typeface="+mj-cs"/>
              </a:rPr>
              <a:t>: </a:t>
            </a:r>
            <a:r>
              <a:rPr lang="en-GB" sz="2200" dirty="0" err="1">
                <a:effectLst/>
                <a:ea typeface="Calibri" panose="020F0502020204030204" pitchFamily="34" charset="0"/>
                <a:cs typeface="+mj-cs"/>
              </a:rPr>
              <a:t>Betzalel</a:t>
            </a:r>
            <a:r>
              <a:rPr lang="en-GB" sz="2200" dirty="0">
                <a:effectLst/>
                <a:ea typeface="Calibri" panose="020F0502020204030204" pitchFamily="34" charset="0"/>
                <a:cs typeface="+mj-cs"/>
              </a:rPr>
              <a:t> was called because of his wisdom. In the moment that the Holy One Blessed be God said to Moses: Say to </a:t>
            </a:r>
            <a:r>
              <a:rPr lang="en-GB" sz="2200" dirty="0" err="1">
                <a:effectLst/>
                <a:ea typeface="Calibri" panose="020F0502020204030204" pitchFamily="34" charset="0"/>
                <a:cs typeface="+mj-cs"/>
              </a:rPr>
              <a:t>Betzalel</a:t>
            </a:r>
            <a:r>
              <a:rPr lang="en-GB" sz="2200" dirty="0">
                <a:effectLst/>
                <a:ea typeface="Calibri" panose="020F0502020204030204" pitchFamily="34" charset="0"/>
                <a:cs typeface="+mj-cs"/>
              </a:rPr>
              <a:t>: make for me a </a:t>
            </a:r>
            <a:r>
              <a:rPr lang="en-GB" sz="2200" dirty="0" err="1">
                <a:effectLst/>
                <a:ea typeface="Calibri" panose="020F0502020204030204" pitchFamily="34" charset="0"/>
                <a:cs typeface="+mj-cs"/>
              </a:rPr>
              <a:t>Mishkan</a:t>
            </a:r>
            <a:r>
              <a:rPr lang="en-GB" sz="2200" dirty="0">
                <a:effectLst/>
                <a:ea typeface="Calibri" panose="020F0502020204030204" pitchFamily="34" charset="0"/>
                <a:cs typeface="+mj-cs"/>
              </a:rPr>
              <a:t>, an ark, and vessels. Moses went and switched the order, and he said to him (</a:t>
            </a:r>
            <a:r>
              <a:rPr lang="en-GB" sz="2200" dirty="0" err="1">
                <a:effectLst/>
                <a:ea typeface="Calibri" panose="020F0502020204030204" pitchFamily="34" charset="0"/>
                <a:cs typeface="+mj-cs"/>
              </a:rPr>
              <a:t>Betzalel</a:t>
            </a:r>
            <a:r>
              <a:rPr lang="en-GB" sz="2200" dirty="0">
                <a:effectLst/>
                <a:ea typeface="Calibri" panose="020F0502020204030204" pitchFamily="34" charset="0"/>
                <a:cs typeface="+mj-cs"/>
              </a:rPr>
              <a:t>): make an ark, vessels, and a </a:t>
            </a:r>
            <a:r>
              <a:rPr lang="en-GB" sz="2200" dirty="0" err="1">
                <a:effectLst/>
                <a:ea typeface="Calibri" panose="020F0502020204030204" pitchFamily="34" charset="0"/>
                <a:cs typeface="+mj-cs"/>
              </a:rPr>
              <a:t>Mishkan</a:t>
            </a:r>
            <a:r>
              <a:rPr lang="en-GB" sz="2200" dirty="0">
                <a:effectLst/>
                <a:ea typeface="Calibri" panose="020F0502020204030204" pitchFamily="34" charset="0"/>
                <a:cs typeface="+mj-cs"/>
              </a:rPr>
              <a:t>. </a:t>
            </a:r>
            <a:endParaRPr lang="en-GB" sz="2200" b="1"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604055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Creativity</a:t>
            </a:r>
          </a:p>
        </p:txBody>
      </p:sp>
      <p:sp>
        <p:nvSpPr>
          <p:cNvPr id="3" name="TextBox 2">
            <a:extLst>
              <a:ext uri="{FF2B5EF4-FFF2-40B4-BE49-F238E27FC236}">
                <a16:creationId xmlns:a16="http://schemas.microsoft.com/office/drawing/2014/main" id="{D0713F57-2A1A-41BA-9593-7349C910214C}"/>
              </a:ext>
            </a:extLst>
          </p:cNvPr>
          <p:cNvSpPr txBox="1"/>
          <p:nvPr/>
        </p:nvSpPr>
        <p:spPr>
          <a:xfrm>
            <a:off x="790113" y="1447060"/>
            <a:ext cx="7528264" cy="4493538"/>
          </a:xfrm>
          <a:prstGeom prst="rect">
            <a:avLst/>
          </a:prstGeom>
          <a:noFill/>
        </p:spPr>
        <p:txBody>
          <a:bodyPr wrap="square" rtlCol="0">
            <a:spAutoFit/>
          </a:bodyPr>
          <a:lstStyle/>
          <a:p>
            <a:pPr algn="just" rtl="1"/>
            <a:r>
              <a:rPr lang="en-GB" sz="2200" u="sng" dirty="0" err="1">
                <a:effectLst/>
                <a:latin typeface="Times New Roman" panose="02020603050405020304" pitchFamily="18" charset="0"/>
                <a:ea typeface="Calibri" panose="020F0502020204030204" pitchFamily="34" charset="0"/>
                <a:cs typeface="Times New Roman" panose="02020603050405020304" pitchFamily="18" charset="0"/>
              </a:rPr>
              <a:t>ברכות</a:t>
            </a:r>
            <a:r>
              <a:rPr lang="en-GB" sz="2200"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u="sng" dirty="0" err="1">
                <a:effectLst/>
                <a:latin typeface="Times New Roman" panose="02020603050405020304" pitchFamily="18" charset="0"/>
                <a:ea typeface="Calibri" panose="020F0502020204030204" pitchFamily="34" charset="0"/>
                <a:cs typeface="Times New Roman" panose="02020603050405020304" pitchFamily="18" charset="0"/>
              </a:rPr>
              <a:t>נה</a:t>
            </a:r>
            <a:r>
              <a:rPr lang="he-IL" sz="2200" u="sng" dirty="0">
                <a:effectLst/>
                <a:latin typeface="Times New Roman" panose="02020603050405020304" pitchFamily="18" charset="0"/>
                <a:ea typeface="Calibri" panose="020F0502020204030204" pitchFamily="34" charset="0"/>
                <a:cs typeface="Times New Roman" panose="02020603050405020304" pitchFamily="18" charset="0"/>
              </a:rPr>
              <a:t>.</a:t>
            </a:r>
            <a:endParaRPr lang="en-GB" sz="2200" u="sng"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rtl="1"/>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אמר</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לו</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משה</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רבינו</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מנהגו</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של</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עולם</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אדם</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בונה</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בית</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ואחר</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כך</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מכניס</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לתוכו</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כלים</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ואתה</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אומר</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עשה</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לי</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ארון</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וכלים</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ומשכן</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כלים</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שאני</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עושה</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להיכן</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אכניסם</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שמא</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כך</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אמר</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לך</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הקב"ה</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עשה</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משכן</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ארון</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וכלים</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אמר</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לו</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שמא</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בצל</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אל</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היית</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וידעת</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r>
              <a:rPr lang="en-GB" sz="2200" u="sng" dirty="0" err="1">
                <a:effectLst/>
                <a:ea typeface="Calibri" panose="020F0502020204030204" pitchFamily="34" charset="0"/>
                <a:cs typeface="+mj-cs"/>
              </a:rPr>
              <a:t>Berakhot</a:t>
            </a:r>
            <a:r>
              <a:rPr lang="en-GB" sz="2200" u="sng" dirty="0">
                <a:effectLst/>
                <a:ea typeface="Calibri" panose="020F0502020204030204" pitchFamily="34" charset="0"/>
                <a:cs typeface="+mj-cs"/>
              </a:rPr>
              <a:t> 55a</a:t>
            </a:r>
          </a:p>
          <a:p>
            <a:pPr algn="just"/>
            <a:r>
              <a:rPr lang="en-GB" sz="2200" dirty="0">
                <a:effectLst/>
                <a:ea typeface="Calibri" panose="020F0502020204030204" pitchFamily="34" charset="0"/>
                <a:cs typeface="+mj-cs"/>
              </a:rPr>
              <a:t>[</a:t>
            </a:r>
            <a:r>
              <a:rPr lang="en-GB" sz="2200" dirty="0" err="1">
                <a:effectLst/>
                <a:ea typeface="Calibri" panose="020F0502020204030204" pitchFamily="34" charset="0"/>
                <a:cs typeface="+mj-cs"/>
              </a:rPr>
              <a:t>Betzalel</a:t>
            </a:r>
            <a:r>
              <a:rPr lang="en-GB" sz="2200" dirty="0">
                <a:effectLst/>
                <a:ea typeface="Calibri" panose="020F0502020204030204" pitchFamily="34" charset="0"/>
                <a:cs typeface="+mj-cs"/>
              </a:rPr>
              <a:t>] said to him, our teacher, it is the custom of everyone that one builds a house, and afterwards places inside vessels, and you are saying, make for me an ark, vessels, and a </a:t>
            </a:r>
            <a:r>
              <a:rPr lang="en-GB" sz="2200" dirty="0" err="1">
                <a:effectLst/>
                <a:ea typeface="Calibri" panose="020F0502020204030204" pitchFamily="34" charset="0"/>
                <a:cs typeface="+mj-cs"/>
              </a:rPr>
              <a:t>Mishkan</a:t>
            </a:r>
            <a:r>
              <a:rPr lang="en-GB" sz="2200" dirty="0">
                <a:effectLst/>
                <a:ea typeface="Calibri" panose="020F0502020204030204" pitchFamily="34" charset="0"/>
                <a:cs typeface="+mj-cs"/>
              </a:rPr>
              <a:t>. Where do I place the vessels that I am making? Perhaps the Holy One blessed be God said to you: Make a </a:t>
            </a:r>
            <a:r>
              <a:rPr lang="en-GB" sz="2200" dirty="0" err="1">
                <a:effectLst/>
                <a:ea typeface="Calibri" panose="020F0502020204030204" pitchFamily="34" charset="0"/>
                <a:cs typeface="+mj-cs"/>
              </a:rPr>
              <a:t>Mishkan</a:t>
            </a:r>
            <a:r>
              <a:rPr lang="en-GB" sz="2200" dirty="0">
                <a:effectLst/>
                <a:ea typeface="Calibri" panose="020F0502020204030204" pitchFamily="34" charset="0"/>
                <a:cs typeface="+mj-cs"/>
              </a:rPr>
              <a:t>, an ark, and vessels? [Moses] responded: Perhaps you were in the shadow of God and you knew?!</a:t>
            </a:r>
          </a:p>
        </p:txBody>
      </p:sp>
    </p:spTree>
    <p:extLst>
      <p:ext uri="{BB962C8B-B14F-4D97-AF65-F5344CB8AC3E}">
        <p14:creationId xmlns:p14="http://schemas.microsoft.com/office/powerpoint/2010/main" val="19701381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Creativity</a:t>
            </a:r>
          </a:p>
        </p:txBody>
      </p:sp>
      <p:sp>
        <p:nvSpPr>
          <p:cNvPr id="3" name="TextBox 2">
            <a:extLst>
              <a:ext uri="{FF2B5EF4-FFF2-40B4-BE49-F238E27FC236}">
                <a16:creationId xmlns:a16="http://schemas.microsoft.com/office/drawing/2014/main" id="{D0713F57-2A1A-41BA-9593-7349C910214C}"/>
              </a:ext>
            </a:extLst>
          </p:cNvPr>
          <p:cNvSpPr txBox="1"/>
          <p:nvPr/>
        </p:nvSpPr>
        <p:spPr>
          <a:xfrm>
            <a:off x="790113" y="1447060"/>
            <a:ext cx="7528264" cy="4832092"/>
          </a:xfrm>
          <a:prstGeom prst="rect">
            <a:avLst/>
          </a:prstGeom>
          <a:noFill/>
        </p:spPr>
        <p:txBody>
          <a:bodyPr wrap="square" rtlCol="0">
            <a:spAutoFit/>
          </a:bodyPr>
          <a:lstStyle/>
          <a:p>
            <a:pPr algn="just" rtl="1"/>
            <a:r>
              <a:rPr lang="en-GB" sz="2200" u="sng" dirty="0" err="1">
                <a:effectLst/>
                <a:latin typeface="Times New Roman" panose="02020603050405020304" pitchFamily="18" charset="0"/>
                <a:ea typeface="Calibri" panose="020F0502020204030204" pitchFamily="34" charset="0"/>
                <a:cs typeface="Times New Roman" panose="02020603050405020304" pitchFamily="18" charset="0"/>
              </a:rPr>
              <a:t>ברכות</a:t>
            </a:r>
            <a:r>
              <a:rPr lang="en-GB" sz="2200"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u="sng" dirty="0" err="1">
                <a:effectLst/>
                <a:latin typeface="Times New Roman" panose="02020603050405020304" pitchFamily="18" charset="0"/>
                <a:ea typeface="Calibri" panose="020F0502020204030204" pitchFamily="34" charset="0"/>
                <a:cs typeface="Times New Roman" panose="02020603050405020304" pitchFamily="18" charset="0"/>
              </a:rPr>
              <a:t>נה</a:t>
            </a:r>
            <a:r>
              <a:rPr lang="he-IL" sz="2200" u="sng" dirty="0">
                <a:effectLst/>
                <a:latin typeface="Times New Roman" panose="02020603050405020304" pitchFamily="18" charset="0"/>
                <a:ea typeface="Calibri" panose="020F0502020204030204" pitchFamily="34" charset="0"/>
                <a:cs typeface="Times New Roman" panose="02020603050405020304" pitchFamily="18" charset="0"/>
              </a:rPr>
              <a:t>.</a:t>
            </a:r>
            <a:endParaRPr lang="en-GB" sz="2200" u="sng"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rtl="1"/>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אמר</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רב</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יהודה</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אמר</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רב</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יודע</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היה</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בצלאל</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לצרף</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אותיות</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שנבראו</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בהן</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שמים</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וארץ</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כתיב</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הכא</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2200" dirty="0">
                <a:effectLst/>
                <a:latin typeface="Times New Roman" panose="02020603050405020304" pitchFamily="18" charset="0"/>
                <a:ea typeface="Calibri" panose="020F0502020204030204" pitchFamily="34" charset="0"/>
                <a:cs typeface="Times New Roman" panose="02020603050405020304" pitchFamily="18" charset="0"/>
              </a:rPr>
              <a:t>(</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שמות</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לה</a:t>
            </a:r>
            <a:r>
              <a:rPr lang="he-IL" sz="2200" dirty="0">
                <a:effectLst/>
                <a:latin typeface="Times New Roman" panose="02020603050405020304" pitchFamily="18" charset="0"/>
                <a:ea typeface="Calibri" panose="020F0502020204030204" pitchFamily="34" charset="0"/>
                <a:cs typeface="Times New Roman" panose="02020603050405020304" pitchFamily="18" charset="0"/>
              </a:rPr>
              <a:t>:</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לא</a:t>
            </a:r>
            <a:r>
              <a:rPr lang="he-IL" sz="2200" dirty="0">
                <a:effectLst/>
                <a:latin typeface="Times New Roman" panose="02020603050405020304" pitchFamily="18" charset="0"/>
                <a:ea typeface="Calibri" panose="020F0502020204030204" pitchFamily="34" charset="0"/>
                <a:cs typeface="Times New Roman" panose="02020603050405020304" pitchFamily="18" charset="0"/>
              </a:rPr>
              <a:t>)</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וימלא</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אותו</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רוח</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אלהים</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בחכמה</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ובתבונה</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ובדעת</a:t>
            </a:r>
            <a:r>
              <a:rPr lang="he-IL" sz="2200" dirty="0">
                <a:effectLst/>
                <a:latin typeface="Times New Roman" panose="02020603050405020304" pitchFamily="18" charset="0"/>
                <a:ea typeface="Calibri" panose="020F0502020204030204" pitchFamily="34" charset="0"/>
                <a:cs typeface="Times New Roman" panose="02020603050405020304" pitchFamily="18" charset="0"/>
              </a:rPr>
              <a:t>.</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וכתיב</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התם</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2200" dirty="0">
                <a:effectLst/>
                <a:latin typeface="Times New Roman" panose="02020603050405020304" pitchFamily="18" charset="0"/>
                <a:ea typeface="Calibri" panose="020F0502020204030204" pitchFamily="34" charset="0"/>
                <a:cs typeface="Times New Roman" panose="02020603050405020304" pitchFamily="18" charset="0"/>
              </a:rPr>
              <a:t>(</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משלי</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ג</a:t>
            </a:r>
            <a:r>
              <a:rPr lang="he-IL" sz="2200" dirty="0">
                <a:effectLst/>
                <a:latin typeface="Times New Roman" panose="02020603050405020304" pitchFamily="18" charset="0"/>
                <a:ea typeface="Calibri" panose="020F0502020204030204" pitchFamily="34" charset="0"/>
                <a:cs typeface="Times New Roman" panose="02020603050405020304" pitchFamily="18" charset="0"/>
              </a:rPr>
              <a:t>:</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יט</a:t>
            </a:r>
            <a:r>
              <a:rPr lang="he-IL"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ה</a:t>
            </a:r>
            <a:r>
              <a:rPr lang="he-IL" sz="2200" dirty="0">
                <a:effectLst/>
                <a:latin typeface="Times New Roman" panose="02020603050405020304" pitchFamily="18" charset="0"/>
                <a:ea typeface="Calibri" panose="020F0502020204030204" pitchFamily="34" charset="0"/>
                <a:cs typeface="Times New Roman" panose="02020603050405020304" pitchFamily="18" charset="0"/>
              </a:rPr>
              <a:t>׳</a:t>
            </a:r>
            <a:r>
              <a:rPr lang="en-GB" sz="2200" dirty="0">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latin typeface="Times New Roman" panose="02020603050405020304" pitchFamily="18" charset="0"/>
                <a:ea typeface="Calibri" panose="020F0502020204030204" pitchFamily="34" charset="0"/>
                <a:cs typeface="Times New Roman" panose="02020603050405020304" pitchFamily="18" charset="0"/>
              </a:rPr>
              <a:t>בחכמה</a:t>
            </a:r>
            <a:r>
              <a:rPr lang="en-GB" sz="2200" dirty="0">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יסד</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ארץ</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כונן</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שמים</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בתבונה</a:t>
            </a:r>
            <a:r>
              <a:rPr lang="he-IL"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וכתיב</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he-IL" sz="2200" dirty="0">
                <a:effectLst/>
                <a:latin typeface="Times New Roman" panose="02020603050405020304" pitchFamily="18" charset="0"/>
                <a:ea typeface="Calibri" panose="020F0502020204030204" pitchFamily="34" charset="0"/>
                <a:cs typeface="Times New Roman" panose="02020603050405020304" pitchFamily="18" charset="0"/>
              </a:rPr>
              <a:t>(</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משלי</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ג</a:t>
            </a:r>
            <a:r>
              <a:rPr lang="he-IL" sz="2200" dirty="0">
                <a:effectLst/>
                <a:latin typeface="Times New Roman" panose="02020603050405020304" pitchFamily="18" charset="0"/>
                <a:ea typeface="Calibri" panose="020F0502020204030204" pitchFamily="34" charset="0"/>
                <a:cs typeface="Times New Roman" panose="02020603050405020304" pitchFamily="18" charset="0"/>
              </a:rPr>
              <a:t>:</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כ</a:t>
            </a:r>
            <a:r>
              <a:rPr lang="he-IL"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בדעתו</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תהומות</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effectLst/>
                <a:latin typeface="Times New Roman" panose="02020603050405020304" pitchFamily="18" charset="0"/>
                <a:ea typeface="Calibri" panose="020F0502020204030204" pitchFamily="34" charset="0"/>
                <a:cs typeface="Times New Roman" panose="02020603050405020304" pitchFamily="18" charset="0"/>
              </a:rPr>
              <a:t>נבקעו</a:t>
            </a: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r>
              <a:rPr lang="en-GB" sz="2200" u="sng" dirty="0" err="1">
                <a:effectLst/>
                <a:ea typeface="Calibri" panose="020F0502020204030204" pitchFamily="34" charset="0"/>
                <a:cs typeface="+mj-cs"/>
              </a:rPr>
              <a:t>Berakhot</a:t>
            </a:r>
            <a:r>
              <a:rPr lang="en-GB" sz="2200" u="sng" dirty="0">
                <a:effectLst/>
                <a:ea typeface="Calibri" panose="020F0502020204030204" pitchFamily="34" charset="0"/>
                <a:cs typeface="+mj-cs"/>
              </a:rPr>
              <a:t> 55a</a:t>
            </a:r>
          </a:p>
          <a:p>
            <a:pPr algn="just"/>
            <a:r>
              <a:rPr lang="en-GB" sz="2200" dirty="0">
                <a:effectLst/>
                <a:ea typeface="Calibri" panose="020F0502020204030204" pitchFamily="34" charset="0"/>
                <a:cs typeface="+mj-cs"/>
              </a:rPr>
              <a:t>Rav Yehuda said: Rav Said: </a:t>
            </a:r>
            <a:r>
              <a:rPr lang="en-GB" sz="2200" dirty="0" err="1">
                <a:effectLst/>
                <a:ea typeface="Calibri" panose="020F0502020204030204" pitchFamily="34" charset="0"/>
                <a:cs typeface="+mj-cs"/>
              </a:rPr>
              <a:t>Betzalel</a:t>
            </a:r>
            <a:r>
              <a:rPr lang="en-GB" sz="2200" dirty="0">
                <a:effectLst/>
                <a:ea typeface="Calibri" panose="020F0502020204030204" pitchFamily="34" charset="0"/>
                <a:cs typeface="+mj-cs"/>
              </a:rPr>
              <a:t> knew how to combine the letters that were used to create the Heavens and the Earth. It was written here (Exodus 35:31), “And He filled him with the spirit of God with Wisdom, Understanding, and Intellect.” And it was written there (Proverbs 3:19), “Hashem founded the land with Wisdom and established the Heavens with Understanding.” And it is written (Proverbs 3:20), “with his intellect, the depths were broken.”</a:t>
            </a:r>
            <a:endParaRPr lang="en-GB" sz="2200" b="1"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107936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Creativity</a:t>
            </a:r>
          </a:p>
        </p:txBody>
      </p:sp>
      <p:pic>
        <p:nvPicPr>
          <p:cNvPr id="12290" name="Picture 2" descr="Machlokes Between Harav Lau &amp; Harav Yosef About Weddings During Sefirah  This Year - The Yeshiva World">
            <a:extLst>
              <a:ext uri="{FF2B5EF4-FFF2-40B4-BE49-F238E27FC236}">
                <a16:creationId xmlns:a16="http://schemas.microsoft.com/office/drawing/2014/main" id="{D1AC498E-869F-4A88-B40C-2EEA8C059D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676" y="1407111"/>
            <a:ext cx="6630648" cy="4931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0629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Creativity</a:t>
            </a:r>
          </a:p>
        </p:txBody>
      </p:sp>
      <p:sp>
        <p:nvSpPr>
          <p:cNvPr id="3" name="TextBox 2">
            <a:extLst>
              <a:ext uri="{FF2B5EF4-FFF2-40B4-BE49-F238E27FC236}">
                <a16:creationId xmlns:a16="http://schemas.microsoft.com/office/drawing/2014/main" id="{D0713F57-2A1A-41BA-9593-7349C910214C}"/>
              </a:ext>
            </a:extLst>
          </p:cNvPr>
          <p:cNvSpPr txBox="1"/>
          <p:nvPr/>
        </p:nvSpPr>
        <p:spPr>
          <a:xfrm>
            <a:off x="790113" y="1447060"/>
            <a:ext cx="7528264" cy="3693319"/>
          </a:xfrm>
          <a:prstGeom prst="rect">
            <a:avLst/>
          </a:prstGeom>
          <a:noFill/>
        </p:spPr>
        <p:txBody>
          <a:bodyPr wrap="square" rtlCol="0">
            <a:spAutoFit/>
          </a:bodyPr>
          <a:lstStyle/>
          <a:p>
            <a:pPr algn="just" rtl="1"/>
            <a:r>
              <a:rPr lang="he-IL" u="sng" dirty="0">
                <a:cs typeface="+mj-cs"/>
              </a:rPr>
              <a:t>ליקוטי </a:t>
            </a:r>
            <a:r>
              <a:rPr lang="he-IL" u="sng" dirty="0" err="1">
                <a:cs typeface="+mj-cs"/>
              </a:rPr>
              <a:t>מוהר"ן</a:t>
            </a:r>
            <a:r>
              <a:rPr lang="he-IL" u="sng" dirty="0">
                <a:cs typeface="+mj-cs"/>
              </a:rPr>
              <a:t> תורה ס"ד</a:t>
            </a:r>
          </a:p>
          <a:p>
            <a:pPr algn="just" rtl="1"/>
            <a:r>
              <a:rPr lang="he-IL" dirty="0">
                <a:cs typeface="+mj-cs"/>
              </a:rPr>
              <a:t>וְדַע, כִּי מַחֲלקֶת הִיא בְּחִינוֹת בְּרִיאַת הָעוֹלָם כִּי עִקַּר בְּרִיאַת הָעוֹלָם, עַל יְדֵי חָלָל הַפָּנוּי כַּנַּ"ל כִּי בְּלא זֶה הָיָה </a:t>
            </a:r>
            <a:r>
              <a:rPr lang="he-IL" dirty="0" err="1">
                <a:cs typeface="+mj-cs"/>
              </a:rPr>
              <a:t>הַכּל</a:t>
            </a:r>
            <a:r>
              <a:rPr lang="he-IL" dirty="0">
                <a:cs typeface="+mj-cs"/>
              </a:rPr>
              <a:t> אֵין סוֹף, וְלא הָיָה מָקוֹם לִבְרִיאַת הָעוֹלָם כַּנַּ"ל וְעַל כֵּן צִמְצֵם הָאוֹר </a:t>
            </a:r>
            <a:r>
              <a:rPr lang="he-IL" dirty="0" err="1">
                <a:cs typeface="+mj-cs"/>
              </a:rPr>
              <a:t>לִצְדָדִין</a:t>
            </a:r>
            <a:r>
              <a:rPr lang="he-IL" dirty="0">
                <a:cs typeface="+mj-cs"/>
              </a:rPr>
              <a:t>, וְנַעֲשָׂה חָלָל הַפָּנוּי וּבְתוֹכוֹ בָּרָא אֶת כָּל הַבְּרִיאָה, הַיְנוּ הַיָּמִים </a:t>
            </a:r>
            <a:r>
              <a:rPr lang="he-IL" dirty="0" err="1">
                <a:cs typeface="+mj-cs"/>
              </a:rPr>
              <a:t>וְהַמִּדּוֹת</a:t>
            </a:r>
            <a:r>
              <a:rPr lang="he-IL" dirty="0">
                <a:cs typeface="+mj-cs"/>
              </a:rPr>
              <a:t>, עַל יְדֵי הַדִּבּוּר כַּנַּ"ל "בִּדְבַר ה' שָׁמַיִם נַעֲשׂוּ" </a:t>
            </a:r>
            <a:r>
              <a:rPr lang="he-IL" dirty="0" err="1">
                <a:cs typeface="+mj-cs"/>
              </a:rPr>
              <a:t>וְכו</a:t>
            </a:r>
            <a:r>
              <a:rPr lang="he-IL" dirty="0">
                <a:cs typeface="+mj-cs"/>
              </a:rPr>
              <a:t>ּ'. </a:t>
            </a:r>
            <a:endParaRPr lang="en-GB" dirty="0">
              <a:cs typeface="+mj-cs"/>
            </a:endParaRPr>
          </a:p>
          <a:p>
            <a:pPr algn="just"/>
            <a:r>
              <a:rPr lang="en-GB" u="sng" dirty="0" err="1"/>
              <a:t>Likutei</a:t>
            </a:r>
            <a:r>
              <a:rPr lang="en-GB" u="sng" dirty="0"/>
              <a:t> </a:t>
            </a:r>
            <a:r>
              <a:rPr lang="en-GB" u="sng" dirty="0" err="1"/>
              <a:t>Moharan</a:t>
            </a:r>
            <a:r>
              <a:rPr lang="en-GB" u="sng" dirty="0"/>
              <a:t> I:64</a:t>
            </a:r>
          </a:p>
          <a:p>
            <a:pPr algn="just"/>
            <a:r>
              <a:rPr lang="en-GB" dirty="0"/>
              <a:t>Know this: that disagreement [</a:t>
            </a:r>
            <a:r>
              <a:rPr lang="en-GB" i="1" dirty="0" err="1"/>
              <a:t>machloket</a:t>
            </a:r>
            <a:r>
              <a:rPr lang="en-GB" dirty="0"/>
              <a:t>] is analogous to the creation of the world, which consisted of creating an empty space, as we have shown. For were it not so, everything would be infinitely divine [</a:t>
            </a:r>
            <a:r>
              <a:rPr lang="en-GB" i="1" dirty="0" err="1"/>
              <a:t>ein</a:t>
            </a:r>
            <a:r>
              <a:rPr lang="en-GB" i="1" dirty="0"/>
              <a:t> </a:t>
            </a:r>
            <a:r>
              <a:rPr lang="en-GB" i="1" dirty="0" err="1"/>
              <a:t>sof</a:t>
            </a:r>
            <a:r>
              <a:rPr lang="en-GB" dirty="0"/>
              <a:t>], and there would be no space left for the world. Therefore, He contracted the light to the sides, and an empty space was left in which the world could be created, with all its time and spatial dimensions, all done by the act of speech - as it is written: “By the word of God were the heavens made, etc.” [Psalms 33]. </a:t>
            </a:r>
          </a:p>
        </p:txBody>
      </p:sp>
    </p:spTree>
    <p:extLst>
      <p:ext uri="{BB962C8B-B14F-4D97-AF65-F5344CB8AC3E}">
        <p14:creationId xmlns:p14="http://schemas.microsoft.com/office/powerpoint/2010/main" val="40341487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Creativity</a:t>
            </a:r>
          </a:p>
        </p:txBody>
      </p:sp>
      <p:sp>
        <p:nvSpPr>
          <p:cNvPr id="3" name="TextBox 2">
            <a:extLst>
              <a:ext uri="{FF2B5EF4-FFF2-40B4-BE49-F238E27FC236}">
                <a16:creationId xmlns:a16="http://schemas.microsoft.com/office/drawing/2014/main" id="{D0713F57-2A1A-41BA-9593-7349C910214C}"/>
              </a:ext>
            </a:extLst>
          </p:cNvPr>
          <p:cNvSpPr txBox="1"/>
          <p:nvPr/>
        </p:nvSpPr>
        <p:spPr>
          <a:xfrm>
            <a:off x="790113" y="1447060"/>
            <a:ext cx="7528264" cy="4801314"/>
          </a:xfrm>
          <a:prstGeom prst="rect">
            <a:avLst/>
          </a:prstGeom>
          <a:noFill/>
        </p:spPr>
        <p:txBody>
          <a:bodyPr wrap="square" rtlCol="0">
            <a:spAutoFit/>
          </a:bodyPr>
          <a:lstStyle/>
          <a:p>
            <a:pPr algn="just" rtl="1"/>
            <a:r>
              <a:rPr lang="he-IL" u="sng" dirty="0">
                <a:cs typeface="+mj-cs"/>
              </a:rPr>
              <a:t>ליקוטי </a:t>
            </a:r>
            <a:r>
              <a:rPr lang="he-IL" u="sng" dirty="0" err="1">
                <a:cs typeface="+mj-cs"/>
              </a:rPr>
              <a:t>מוהר"ן</a:t>
            </a:r>
            <a:r>
              <a:rPr lang="he-IL" u="sng" dirty="0">
                <a:cs typeface="+mj-cs"/>
              </a:rPr>
              <a:t> תורה ס"ד</a:t>
            </a:r>
          </a:p>
          <a:p>
            <a:pPr algn="just" rtl="1"/>
            <a:r>
              <a:rPr lang="he-IL" dirty="0">
                <a:cs typeface="+mj-cs"/>
              </a:rPr>
              <a:t>וְכֵן הוּא בְּחִינַת הַמַּחֲלוֹקוֹת כִּי אִלּוּ הָיוּ כָּל </a:t>
            </a:r>
            <a:r>
              <a:rPr lang="he-IL" dirty="0" err="1">
                <a:cs typeface="+mj-cs"/>
              </a:rPr>
              <a:t>הַתַּלְמִידֵי</a:t>
            </a:r>
            <a:r>
              <a:rPr lang="he-IL" dirty="0">
                <a:cs typeface="+mj-cs"/>
              </a:rPr>
              <a:t> חֲכָמִים אֶחָד לא הָיָה מָקוֹם לִבְרִיאַת הָעוֹלָם רַק עַל יְדֵי הַמַּחֲלקֶת שֶׁבֵּינֵיהֶם, וְהֵם נֶחֱלָקִים זֶה מִזֶּה וְכָל אֶחָד מוֹשֵׁך עַצְמוֹ לְצַד אַחֵר עַל יְדֵי זֶה נַעֲשֶׂה בֵּינֵיהֶם בְּחִינוֹת חָלָל הַפָּנוּי שֶׁהוּא בְּחִינוֹת צִמְצוּם הָאוֹר </a:t>
            </a:r>
            <a:r>
              <a:rPr lang="he-IL" dirty="0" err="1">
                <a:cs typeface="+mj-cs"/>
              </a:rPr>
              <a:t>לִצְדָדִין</a:t>
            </a:r>
            <a:r>
              <a:rPr lang="he-IL" dirty="0">
                <a:cs typeface="+mj-cs"/>
              </a:rPr>
              <a:t>, שֶׁבּוֹ הוּא בְּרִיאַת הָעוֹלָם עַל יְדֵי הַדִּבּוּר כַּנַּ"ל כִּי כָּל הַדְּבָרִים שֶׁכָּל אֶחָד מֵהֶם מְדַבֵּר </a:t>
            </a:r>
            <a:r>
              <a:rPr lang="he-IL" dirty="0" err="1">
                <a:cs typeface="+mj-cs"/>
              </a:rPr>
              <a:t>הַכּל</a:t>
            </a:r>
            <a:r>
              <a:rPr lang="he-IL" dirty="0">
                <a:cs typeface="+mj-cs"/>
              </a:rPr>
              <a:t> הֵם רַק בִּשְׁבִיל בְּרִיאַת הָעוֹלָם שֶׁנַּעֲשֶׂה עַל יָדָם בְּתוֹך הֶחָלָל הַפָּנוּי שֶׁבֵּינֵיהֶם כִּי </a:t>
            </a:r>
            <a:r>
              <a:rPr lang="he-IL" dirty="0" err="1">
                <a:cs typeface="+mj-cs"/>
              </a:rPr>
              <a:t>הַתַּלְמִידֵי</a:t>
            </a:r>
            <a:r>
              <a:rPr lang="he-IL" dirty="0">
                <a:cs typeface="+mj-cs"/>
              </a:rPr>
              <a:t> חֲכָמִים בּוֹרְאִים אֶת </a:t>
            </a:r>
            <a:r>
              <a:rPr lang="he-IL" dirty="0" err="1">
                <a:cs typeface="+mj-cs"/>
              </a:rPr>
              <a:t>הַכּל</a:t>
            </a:r>
            <a:r>
              <a:rPr lang="he-IL" dirty="0">
                <a:cs typeface="+mj-cs"/>
              </a:rPr>
              <a:t> עַל יְדֵי דִּבְרֵיהֶם "</a:t>
            </a:r>
            <a:r>
              <a:rPr lang="he-IL" dirty="0" err="1">
                <a:cs typeface="+mj-cs"/>
              </a:rPr>
              <a:t>וְלֵאמר</a:t>
            </a:r>
            <a:r>
              <a:rPr lang="he-IL" dirty="0">
                <a:cs typeface="+mj-cs"/>
              </a:rPr>
              <a:t> לְצִיּוֹן עַמִּי אַתָּה" 'אַל תִּקְרֵי עַמִּי אֶלָּא עִמִּי, מָה אֲנָא עֲבַדִי שְׁמַיָּא וְאַרְעָא </a:t>
            </a:r>
            <a:r>
              <a:rPr lang="he-IL" dirty="0" err="1">
                <a:cs typeface="+mj-cs"/>
              </a:rPr>
              <a:t>בְּמִלּוּלִי</a:t>
            </a:r>
            <a:r>
              <a:rPr lang="he-IL" dirty="0">
                <a:cs typeface="+mj-cs"/>
              </a:rPr>
              <a:t> אַף אַתֶּם כֵּן'.</a:t>
            </a:r>
          </a:p>
          <a:p>
            <a:pPr algn="just" rtl="1"/>
            <a:endParaRPr lang="he-IL" dirty="0"/>
          </a:p>
          <a:p>
            <a:pPr algn="just"/>
            <a:r>
              <a:rPr lang="en-GB" u="sng" dirty="0" err="1"/>
              <a:t>Likutei</a:t>
            </a:r>
            <a:r>
              <a:rPr lang="en-GB" u="sng" dirty="0"/>
              <a:t> </a:t>
            </a:r>
            <a:r>
              <a:rPr lang="en-GB" u="sng" dirty="0" err="1"/>
              <a:t>Moharan</a:t>
            </a:r>
            <a:r>
              <a:rPr lang="en-GB" u="sng" dirty="0"/>
              <a:t> I:64</a:t>
            </a:r>
          </a:p>
          <a:p>
            <a:pPr algn="just"/>
            <a:r>
              <a:rPr lang="en-GB" dirty="0"/>
              <a:t>So too is the case with disagreement, for if all the scholars were united, there would be no creation of the world. It is only when there is disagreement between them, and they divide and each draws to one side, a space is created between them which is analogous to the empty space and the contraction of the lights, by the which the world itself was created by the act of speech, as we have shown. And all the arguments they each use are only in order to allow the world to be created by them [...] just as [God] created the heaven and the earth with words, so too can [scholars]!</a:t>
            </a:r>
          </a:p>
        </p:txBody>
      </p:sp>
    </p:spTree>
    <p:extLst>
      <p:ext uri="{BB962C8B-B14F-4D97-AF65-F5344CB8AC3E}">
        <p14:creationId xmlns:p14="http://schemas.microsoft.com/office/powerpoint/2010/main" val="3877638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The Military Factor</a:t>
            </a:r>
          </a:p>
        </p:txBody>
      </p:sp>
      <p:pic>
        <p:nvPicPr>
          <p:cNvPr id="10242" name="Picture 2" descr="Israel Defense Forces | military organization, Israel | Britannica">
            <a:extLst>
              <a:ext uri="{FF2B5EF4-FFF2-40B4-BE49-F238E27FC236}">
                <a16:creationId xmlns:a16="http://schemas.microsoft.com/office/drawing/2014/main" id="{DC139456-EE69-4CC0-90D5-A3344291C8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767" y="1560096"/>
            <a:ext cx="7368466" cy="4932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1805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noFill/>
          <a:ln w="15875">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t>5. Patience</a:t>
            </a:r>
          </a:p>
        </p:txBody>
      </p:sp>
    </p:spTree>
    <p:extLst>
      <p:ext uri="{BB962C8B-B14F-4D97-AF65-F5344CB8AC3E}">
        <p14:creationId xmlns:p14="http://schemas.microsoft.com/office/powerpoint/2010/main" val="41187414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New emoji is Israelis' way of saying 'wait a minute' | Jewish News">
            <a:extLst>
              <a:ext uri="{FF2B5EF4-FFF2-40B4-BE49-F238E27FC236}">
                <a16:creationId xmlns:a16="http://schemas.microsoft.com/office/drawing/2014/main" id="{9D1DC2D5-C834-442C-A954-FF6D0FC9DA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55037"/>
            <a:ext cx="6096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Patience</a:t>
            </a:r>
          </a:p>
        </p:txBody>
      </p:sp>
      <p:sp>
        <p:nvSpPr>
          <p:cNvPr id="3" name="TextBox 2">
            <a:extLst>
              <a:ext uri="{FF2B5EF4-FFF2-40B4-BE49-F238E27FC236}">
                <a16:creationId xmlns:a16="http://schemas.microsoft.com/office/drawing/2014/main" id="{D0713F57-2A1A-41BA-9593-7349C910214C}"/>
              </a:ext>
            </a:extLst>
          </p:cNvPr>
          <p:cNvSpPr txBox="1"/>
          <p:nvPr/>
        </p:nvSpPr>
        <p:spPr>
          <a:xfrm>
            <a:off x="790113" y="3064983"/>
            <a:ext cx="7528264" cy="3139321"/>
          </a:xfrm>
          <a:prstGeom prst="rect">
            <a:avLst/>
          </a:prstGeom>
          <a:noFill/>
        </p:spPr>
        <p:txBody>
          <a:bodyPr wrap="square" rtlCol="0">
            <a:spAutoFit/>
          </a:bodyPr>
          <a:lstStyle/>
          <a:p>
            <a:pPr algn="just"/>
            <a:r>
              <a:rPr lang="en-GB" sz="2200" dirty="0">
                <a:effectLst/>
                <a:ea typeface="Calibri" panose="020F0502020204030204" pitchFamily="34" charset="0"/>
                <a:cs typeface="Arial" panose="020B0604020202020204" pitchFamily="34" charset="0"/>
              </a:rPr>
              <a:t>A symbol of pinched fingers — ubiquitous among Israelis saying “wait a minute” or “have patience” — has been included in the 2020 list of approved emojis.</a:t>
            </a:r>
          </a:p>
          <a:p>
            <a:pPr algn="just"/>
            <a:endParaRPr lang="en-GB" sz="2200" dirty="0">
              <a:effectLst/>
              <a:ea typeface="Calibri" panose="020F0502020204030204" pitchFamily="34" charset="0"/>
              <a:cs typeface="Arial" panose="020B0604020202020204" pitchFamily="34" charset="0"/>
            </a:endParaRPr>
          </a:p>
          <a:p>
            <a:pPr algn="just"/>
            <a:r>
              <a:rPr lang="en-GB" sz="2200" dirty="0">
                <a:effectLst/>
                <a:ea typeface="Calibri" panose="020F0502020204030204" pitchFamily="34" charset="0"/>
                <a:cs typeface="Arial" panose="020B0604020202020204" pitchFamily="34" charset="0"/>
              </a:rPr>
              <a:t>But the non-profit Unicode Consortium, the organisation that approves new emojis, is calling the emoji showing all fingers and thumb held together in a vertical orientation the “Italian hand gesture,” or “finger purse.” Italians use the symbol to show disagreement.</a:t>
            </a:r>
            <a:endParaRPr lang="en-GB" sz="2200" b="1"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968424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Patience</a:t>
            </a:r>
          </a:p>
        </p:txBody>
      </p:sp>
      <p:sp>
        <p:nvSpPr>
          <p:cNvPr id="3" name="TextBox 2">
            <a:extLst>
              <a:ext uri="{FF2B5EF4-FFF2-40B4-BE49-F238E27FC236}">
                <a16:creationId xmlns:a16="http://schemas.microsoft.com/office/drawing/2014/main" id="{D0713F57-2A1A-41BA-9593-7349C910214C}"/>
              </a:ext>
            </a:extLst>
          </p:cNvPr>
          <p:cNvSpPr txBox="1"/>
          <p:nvPr/>
        </p:nvSpPr>
        <p:spPr>
          <a:xfrm>
            <a:off x="790113" y="1448093"/>
            <a:ext cx="7528264" cy="2462213"/>
          </a:xfrm>
          <a:prstGeom prst="rect">
            <a:avLst/>
          </a:prstGeom>
          <a:noFill/>
        </p:spPr>
        <p:txBody>
          <a:bodyPr wrap="square" rtlCol="0">
            <a:spAutoFit/>
          </a:bodyPr>
          <a:lstStyle/>
          <a:p>
            <a:pPr algn="just" rtl="1"/>
            <a:r>
              <a:rPr lang="he-IL" sz="2200" u="sng" dirty="0">
                <a:effectLst/>
                <a:ea typeface="Calibri" panose="020F0502020204030204" pitchFamily="34" charset="0"/>
                <a:cs typeface="+mj-cs"/>
              </a:rPr>
              <a:t>שמות פרק א </a:t>
            </a:r>
          </a:p>
          <a:p>
            <a:pPr algn="just" rtl="1"/>
            <a:r>
              <a:rPr lang="he-IL" sz="2200" dirty="0">
                <a:effectLst/>
                <a:ea typeface="Calibri" panose="020F0502020204030204" pitchFamily="34" charset="0"/>
                <a:cs typeface="+mj-cs"/>
              </a:rPr>
              <a:t>(יא) וַיָּשִׂימוּ עָלָיו שָׂרֵי </a:t>
            </a:r>
            <a:r>
              <a:rPr lang="he-IL" sz="2200" dirty="0" err="1">
                <a:effectLst/>
                <a:ea typeface="Calibri" panose="020F0502020204030204" pitchFamily="34" charset="0"/>
                <a:cs typeface="+mj-cs"/>
              </a:rPr>
              <a:t>מִסִּים</a:t>
            </a:r>
            <a:r>
              <a:rPr lang="he-IL" sz="2200" dirty="0">
                <a:effectLst/>
                <a:ea typeface="Calibri" panose="020F0502020204030204" pitchFamily="34" charset="0"/>
                <a:cs typeface="+mj-cs"/>
              </a:rPr>
              <a:t> לְמַעַן </a:t>
            </a:r>
            <a:r>
              <a:rPr lang="he-IL" sz="2200" dirty="0" err="1">
                <a:effectLst/>
                <a:ea typeface="Calibri" panose="020F0502020204030204" pitchFamily="34" charset="0"/>
                <a:cs typeface="+mj-cs"/>
              </a:rPr>
              <a:t>עַנֹּתו</a:t>
            </a:r>
            <a:r>
              <a:rPr lang="he-IL" sz="2200" dirty="0">
                <a:effectLst/>
                <a:ea typeface="Calibri" panose="020F0502020204030204" pitchFamily="34" charset="0"/>
                <a:cs typeface="+mj-cs"/>
              </a:rPr>
              <a:t>ֹ </a:t>
            </a:r>
            <a:r>
              <a:rPr lang="he-IL" sz="2200" dirty="0" err="1">
                <a:effectLst/>
                <a:ea typeface="Calibri" panose="020F0502020204030204" pitchFamily="34" charset="0"/>
                <a:cs typeface="+mj-cs"/>
              </a:rPr>
              <a:t>בְּסִבְלֹתָם</a:t>
            </a:r>
            <a:r>
              <a:rPr lang="he-IL" sz="2200" dirty="0">
                <a:effectLst/>
                <a:ea typeface="Calibri" panose="020F0502020204030204" pitchFamily="34" charset="0"/>
                <a:cs typeface="+mj-cs"/>
              </a:rPr>
              <a:t> </a:t>
            </a:r>
            <a:r>
              <a:rPr lang="he-IL" sz="2200" dirty="0" err="1">
                <a:effectLst/>
                <a:ea typeface="Calibri" panose="020F0502020204030204" pitchFamily="34" charset="0"/>
                <a:cs typeface="+mj-cs"/>
              </a:rPr>
              <a:t>וַיִּבֶן</a:t>
            </a:r>
            <a:r>
              <a:rPr lang="he-IL" sz="2200" dirty="0">
                <a:effectLst/>
                <a:ea typeface="Calibri" panose="020F0502020204030204" pitchFamily="34" charset="0"/>
                <a:cs typeface="+mj-cs"/>
              </a:rPr>
              <a:t> עָרֵי מִסְכְּנוֹת לְפַרְעֹה אֶת פִּתֹם וְאֶת </a:t>
            </a:r>
            <a:r>
              <a:rPr lang="he-IL" sz="2200" dirty="0" err="1">
                <a:effectLst/>
                <a:ea typeface="Calibri" panose="020F0502020204030204" pitchFamily="34" charset="0"/>
                <a:cs typeface="+mj-cs"/>
              </a:rPr>
              <a:t>רַעַמְסֵס</a:t>
            </a:r>
            <a:r>
              <a:rPr lang="he-IL" sz="2200" dirty="0">
                <a:effectLst/>
                <a:ea typeface="Calibri" panose="020F0502020204030204" pitchFamily="34" charset="0"/>
                <a:cs typeface="+mj-cs"/>
              </a:rPr>
              <a:t>:</a:t>
            </a:r>
            <a:endParaRPr lang="en-GB" sz="2200" dirty="0">
              <a:effectLst/>
              <a:ea typeface="Calibri" panose="020F0502020204030204" pitchFamily="34" charset="0"/>
              <a:cs typeface="+mj-cs"/>
            </a:endParaRPr>
          </a:p>
          <a:p>
            <a:pPr algn="just"/>
            <a:r>
              <a:rPr lang="en-GB" sz="2200" u="sng" dirty="0">
                <a:ea typeface="Calibri" panose="020F0502020204030204" pitchFamily="34" charset="0"/>
                <a:cs typeface="Arial" panose="020B0604020202020204" pitchFamily="34" charset="0"/>
              </a:rPr>
              <a:t>Exodus 1:11</a:t>
            </a:r>
          </a:p>
          <a:p>
            <a:pPr algn="just"/>
            <a:r>
              <a:rPr lang="en-GB" sz="2200" dirty="0">
                <a:effectLst/>
                <a:ea typeface="Calibri" panose="020F0502020204030204" pitchFamily="34" charset="0"/>
                <a:cs typeface="Arial" panose="020B0604020202020204" pitchFamily="34" charset="0"/>
              </a:rPr>
              <a:t>So they appointed over taskmasters over them to afflict them with their burdens, and they built store cities for Pharaoh, namely </a:t>
            </a:r>
            <a:r>
              <a:rPr lang="en-GB" sz="2200" dirty="0" err="1">
                <a:effectLst/>
                <a:ea typeface="Calibri" panose="020F0502020204030204" pitchFamily="34" charset="0"/>
                <a:cs typeface="Arial" panose="020B0604020202020204" pitchFamily="34" charset="0"/>
              </a:rPr>
              <a:t>Pitom</a:t>
            </a:r>
            <a:r>
              <a:rPr lang="en-GB" sz="2200" dirty="0">
                <a:effectLst/>
                <a:ea typeface="Calibri" panose="020F0502020204030204" pitchFamily="34" charset="0"/>
                <a:cs typeface="Arial" panose="020B0604020202020204" pitchFamily="34" charset="0"/>
              </a:rPr>
              <a:t> and </a:t>
            </a:r>
            <a:r>
              <a:rPr lang="en-GB" sz="2200" dirty="0" err="1">
                <a:effectLst/>
                <a:ea typeface="Calibri" panose="020F0502020204030204" pitchFamily="34" charset="0"/>
                <a:cs typeface="Arial" panose="020B0604020202020204" pitchFamily="34" charset="0"/>
              </a:rPr>
              <a:t>Ra’amses</a:t>
            </a:r>
            <a:r>
              <a:rPr lang="en-GB" sz="2200" dirty="0">
                <a:ea typeface="Calibri" panose="020F0502020204030204" pitchFamily="34" charset="0"/>
                <a:cs typeface="Arial" panose="020B0604020202020204" pitchFamily="34" charset="0"/>
              </a:rPr>
              <a:t>.</a:t>
            </a:r>
            <a:endParaRPr lang="he-IL" sz="22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759318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Patience</a:t>
            </a:r>
          </a:p>
        </p:txBody>
      </p:sp>
      <p:pic>
        <p:nvPicPr>
          <p:cNvPr id="6" name="Picture 5" descr="A picture containing calendar&#10;&#10;Description automatically generated">
            <a:extLst>
              <a:ext uri="{FF2B5EF4-FFF2-40B4-BE49-F238E27FC236}">
                <a16:creationId xmlns:a16="http://schemas.microsoft.com/office/drawing/2014/main" id="{77F603CB-1C5A-49F8-9D56-04A2C3F867C5}"/>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10476" t="13356" r="48843" b="45283"/>
          <a:stretch/>
        </p:blipFill>
        <p:spPr>
          <a:xfrm rot="5400000">
            <a:off x="4209282" y="1994606"/>
            <a:ext cx="5207819" cy="3971153"/>
          </a:xfrm>
          <a:prstGeom prst="rect">
            <a:avLst/>
          </a:prstGeom>
        </p:spPr>
      </p:pic>
      <p:pic>
        <p:nvPicPr>
          <p:cNvPr id="7" name="Picture 6" descr="A picture containing calendar&#10;&#10;Description automatically generated">
            <a:extLst>
              <a:ext uri="{FF2B5EF4-FFF2-40B4-BE49-F238E27FC236}">
                <a16:creationId xmlns:a16="http://schemas.microsoft.com/office/drawing/2014/main" id="{952737A6-A5D8-4850-9115-F545DD6581C0}"/>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51157" t="9728" r="10476" b="45283"/>
          <a:stretch/>
        </p:blipFill>
        <p:spPr>
          <a:xfrm rot="5400000">
            <a:off x="212078" y="1672326"/>
            <a:ext cx="4911590" cy="4319484"/>
          </a:xfrm>
          <a:prstGeom prst="rect">
            <a:avLst/>
          </a:prstGeom>
        </p:spPr>
      </p:pic>
      <p:sp>
        <p:nvSpPr>
          <p:cNvPr id="8" name="Rectangle 7">
            <a:extLst>
              <a:ext uri="{FF2B5EF4-FFF2-40B4-BE49-F238E27FC236}">
                <a16:creationId xmlns:a16="http://schemas.microsoft.com/office/drawing/2014/main" id="{A2EE708D-EA38-4A13-BC19-9639840D5816}"/>
              </a:ext>
            </a:extLst>
          </p:cNvPr>
          <p:cNvSpPr/>
          <p:nvPr/>
        </p:nvSpPr>
        <p:spPr>
          <a:xfrm>
            <a:off x="508131" y="4488024"/>
            <a:ext cx="4129183" cy="597160"/>
          </a:xfrm>
          <a:prstGeom prst="rect">
            <a:avLst/>
          </a:prstGeom>
          <a:solidFill>
            <a:srgbClr val="FFFF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60E6532-C06A-4C99-974C-6DED00AD75F1}"/>
              </a:ext>
            </a:extLst>
          </p:cNvPr>
          <p:cNvSpPr/>
          <p:nvPr/>
        </p:nvSpPr>
        <p:spPr>
          <a:xfrm>
            <a:off x="4776094" y="1362272"/>
            <a:ext cx="4129183" cy="1623524"/>
          </a:xfrm>
          <a:prstGeom prst="rect">
            <a:avLst/>
          </a:prstGeom>
          <a:solidFill>
            <a:srgbClr val="FFFF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4457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noFill/>
          <a:ln w="15875">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t>6. Failure is Educative</a:t>
            </a:r>
          </a:p>
        </p:txBody>
      </p:sp>
    </p:spTree>
    <p:extLst>
      <p:ext uri="{BB962C8B-B14F-4D97-AF65-F5344CB8AC3E}">
        <p14:creationId xmlns:p14="http://schemas.microsoft.com/office/powerpoint/2010/main" val="4819178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Failure is Educative</a:t>
            </a:r>
            <a:endParaRPr lang="en-GB" b="1" dirty="0"/>
          </a:p>
        </p:txBody>
      </p:sp>
      <p:sp>
        <p:nvSpPr>
          <p:cNvPr id="3" name="TextBox 2">
            <a:extLst>
              <a:ext uri="{FF2B5EF4-FFF2-40B4-BE49-F238E27FC236}">
                <a16:creationId xmlns:a16="http://schemas.microsoft.com/office/drawing/2014/main" id="{D0713F57-2A1A-41BA-9593-7349C910214C}"/>
              </a:ext>
            </a:extLst>
          </p:cNvPr>
          <p:cNvSpPr txBox="1"/>
          <p:nvPr/>
        </p:nvSpPr>
        <p:spPr>
          <a:xfrm>
            <a:off x="790113" y="1447060"/>
            <a:ext cx="7528264" cy="2462213"/>
          </a:xfrm>
          <a:prstGeom prst="rect">
            <a:avLst/>
          </a:prstGeom>
          <a:noFill/>
        </p:spPr>
        <p:txBody>
          <a:bodyPr wrap="square" rtlCol="0">
            <a:spAutoFit/>
          </a:bodyPr>
          <a:lstStyle/>
          <a:p>
            <a:pPr algn="just" rtl="1"/>
            <a:r>
              <a:rPr lang="he-IL" sz="2200" u="sng" dirty="0">
                <a:ea typeface="Calibri" panose="020F0502020204030204" pitchFamily="34" charset="0"/>
                <a:cs typeface="+mj-cs"/>
              </a:rPr>
              <a:t>משלי פרק כד </a:t>
            </a:r>
          </a:p>
          <a:p>
            <a:pPr algn="just" rtl="1"/>
            <a:r>
              <a:rPr lang="he-IL" sz="2200" dirty="0">
                <a:ea typeface="Calibri" panose="020F0502020204030204" pitchFamily="34" charset="0"/>
                <a:cs typeface="+mj-cs"/>
              </a:rPr>
              <a:t>(</a:t>
            </a:r>
            <a:r>
              <a:rPr lang="he-IL" sz="2200" dirty="0" err="1">
                <a:ea typeface="Calibri" panose="020F0502020204030204" pitchFamily="34" charset="0"/>
                <a:cs typeface="+mj-cs"/>
              </a:rPr>
              <a:t>טז</a:t>
            </a:r>
            <a:r>
              <a:rPr lang="he-IL" sz="2200" dirty="0">
                <a:ea typeface="Calibri" panose="020F0502020204030204" pitchFamily="34" charset="0"/>
                <a:cs typeface="+mj-cs"/>
              </a:rPr>
              <a:t>) כִּי שֶׁבַע </a:t>
            </a:r>
            <a:r>
              <a:rPr lang="he-IL" sz="2200" dirty="0" err="1">
                <a:ea typeface="Calibri" panose="020F0502020204030204" pitchFamily="34" charset="0"/>
                <a:cs typeface="+mj-cs"/>
              </a:rPr>
              <a:t>יִפּוֹל</a:t>
            </a:r>
            <a:r>
              <a:rPr lang="he-IL" sz="2200" dirty="0">
                <a:ea typeface="Calibri" panose="020F0502020204030204" pitchFamily="34" charset="0"/>
                <a:cs typeface="+mj-cs"/>
              </a:rPr>
              <a:t> צַדִּיק וָקָם וּרְשָׁעִים יִכָּשְׁלוּ בְרָעָה:</a:t>
            </a:r>
          </a:p>
          <a:p>
            <a:pPr algn="just"/>
            <a:r>
              <a:rPr lang="en-GB" sz="2200" u="sng" dirty="0">
                <a:effectLst/>
                <a:ea typeface="Calibri" panose="020F0502020204030204" pitchFamily="34" charset="0"/>
                <a:cs typeface="+mj-cs"/>
              </a:rPr>
              <a:t>Proverbs 24:16</a:t>
            </a:r>
          </a:p>
          <a:p>
            <a:pPr algn="just"/>
            <a:r>
              <a:rPr lang="en-GB" sz="2200" dirty="0">
                <a:ea typeface="Calibri" panose="020F0502020204030204" pitchFamily="34" charset="0"/>
                <a:cs typeface="+mj-cs"/>
              </a:rPr>
              <a:t>For a righteous person can fall seven times and rise, but the wicked shall stumble upon evil.</a:t>
            </a:r>
          </a:p>
          <a:p>
            <a:pPr algn="just"/>
            <a:endParaRPr lang="en-GB" sz="2200" dirty="0">
              <a:effectLst/>
              <a:ea typeface="Calibri" panose="020F0502020204030204" pitchFamily="34" charset="0"/>
              <a:cs typeface="+mj-cs"/>
            </a:endParaRPr>
          </a:p>
          <a:p>
            <a:pPr algn="just"/>
            <a:endParaRPr lang="en-GB" sz="2200" dirty="0">
              <a:effectLst/>
              <a:ea typeface="Calibri" panose="020F0502020204030204" pitchFamily="34" charset="0"/>
              <a:cs typeface="+mj-cs"/>
            </a:endParaRPr>
          </a:p>
        </p:txBody>
      </p:sp>
    </p:spTree>
    <p:extLst>
      <p:ext uri="{BB962C8B-B14F-4D97-AF65-F5344CB8AC3E}">
        <p14:creationId xmlns:p14="http://schemas.microsoft.com/office/powerpoint/2010/main" val="3346165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Failure is Educative</a:t>
            </a:r>
            <a:endParaRPr lang="en-GB" b="1" dirty="0"/>
          </a:p>
        </p:txBody>
      </p:sp>
      <p:sp>
        <p:nvSpPr>
          <p:cNvPr id="3" name="TextBox 2">
            <a:extLst>
              <a:ext uri="{FF2B5EF4-FFF2-40B4-BE49-F238E27FC236}">
                <a16:creationId xmlns:a16="http://schemas.microsoft.com/office/drawing/2014/main" id="{D0713F57-2A1A-41BA-9593-7349C910214C}"/>
              </a:ext>
            </a:extLst>
          </p:cNvPr>
          <p:cNvSpPr txBox="1"/>
          <p:nvPr/>
        </p:nvSpPr>
        <p:spPr>
          <a:xfrm>
            <a:off x="790113" y="1447060"/>
            <a:ext cx="7528264" cy="5170646"/>
          </a:xfrm>
          <a:prstGeom prst="rect">
            <a:avLst/>
          </a:prstGeom>
          <a:noFill/>
        </p:spPr>
        <p:txBody>
          <a:bodyPr wrap="square" rtlCol="0">
            <a:spAutoFit/>
          </a:bodyPr>
          <a:lstStyle/>
          <a:p>
            <a:pPr algn="just" rtl="1"/>
            <a:r>
              <a:rPr lang="he-IL" sz="2200" u="sng" dirty="0">
                <a:ea typeface="Calibri" panose="020F0502020204030204" pitchFamily="34" charset="0"/>
                <a:cs typeface="+mj-cs"/>
              </a:rPr>
              <a:t>פרי צדיק, נצבים א׳:א׳</a:t>
            </a:r>
          </a:p>
          <a:p>
            <a:pPr algn="just" rtl="1"/>
            <a:r>
              <a:rPr lang="he-IL" sz="2200" dirty="0">
                <a:ea typeface="Calibri" panose="020F0502020204030204" pitchFamily="34" charset="0"/>
                <a:cs typeface="+mj-cs"/>
              </a:rPr>
              <a:t>אבל ישראל </a:t>
            </a:r>
            <a:r>
              <a:rPr lang="he-IL" sz="2200" dirty="0" err="1">
                <a:ea typeface="Calibri" panose="020F0502020204030204" pitchFamily="34" charset="0"/>
                <a:cs typeface="+mj-cs"/>
              </a:rPr>
              <a:t>נופלין</a:t>
            </a:r>
            <a:r>
              <a:rPr lang="he-IL" sz="2200" dirty="0">
                <a:ea typeface="Calibri" panose="020F0502020204030204" pitchFamily="34" charset="0"/>
                <a:cs typeface="+mj-cs"/>
              </a:rPr>
              <a:t> </a:t>
            </a:r>
            <a:r>
              <a:rPr lang="he-IL" sz="2200" dirty="0" err="1">
                <a:ea typeface="Calibri" panose="020F0502020204030204" pitchFamily="34" charset="0"/>
                <a:cs typeface="+mj-cs"/>
              </a:rPr>
              <a:t>ועומדין</a:t>
            </a:r>
            <a:r>
              <a:rPr lang="he-IL" sz="2200" dirty="0">
                <a:ea typeface="Calibri" panose="020F0502020204030204" pitchFamily="34" charset="0"/>
                <a:cs typeface="+mj-cs"/>
              </a:rPr>
              <a:t> וכן הוא אומר אל תשמחי אויבתי לי כי נפלתי קמתי והוא שע"י הנפילה זה עצמו יהי' סיבה לקימה ע"ד לשון חז"ל (מכות ז':) ירידה שהוא צורך עלי' שע"י הירידה יכול להיות העלי' יותר וכן הוא אומר כי שבע </a:t>
            </a:r>
            <a:r>
              <a:rPr lang="he-IL" sz="2200" dirty="0" err="1">
                <a:ea typeface="Calibri" panose="020F0502020204030204" pitchFamily="34" charset="0"/>
                <a:cs typeface="+mj-cs"/>
              </a:rPr>
              <a:t>יפול</a:t>
            </a:r>
            <a:r>
              <a:rPr lang="he-IL" sz="2200" dirty="0">
                <a:ea typeface="Calibri" panose="020F0502020204030204" pitchFamily="34" charset="0"/>
                <a:cs typeface="+mj-cs"/>
              </a:rPr>
              <a:t> צדיק וקם שע"י הנפילה </a:t>
            </a:r>
            <a:r>
              <a:rPr lang="he-IL" sz="2200" dirty="0" err="1">
                <a:ea typeface="Calibri" panose="020F0502020204030204" pitchFamily="34" charset="0"/>
                <a:cs typeface="+mj-cs"/>
              </a:rPr>
              <a:t>דייקא</a:t>
            </a:r>
            <a:r>
              <a:rPr lang="he-IL" sz="2200" dirty="0">
                <a:ea typeface="Calibri" panose="020F0502020204030204" pitchFamily="34" charset="0"/>
                <a:cs typeface="+mj-cs"/>
              </a:rPr>
              <a:t> יהיה הקימה.</a:t>
            </a:r>
          </a:p>
          <a:p>
            <a:pPr algn="just" rtl="1"/>
            <a:endParaRPr lang="he-IL" sz="2200" u="sng" dirty="0">
              <a:ea typeface="Calibri" panose="020F0502020204030204" pitchFamily="34" charset="0"/>
              <a:cs typeface="+mj-cs"/>
            </a:endParaRPr>
          </a:p>
          <a:p>
            <a:pPr algn="just"/>
            <a:r>
              <a:rPr lang="en-GB" sz="2200" u="sng" dirty="0">
                <a:ea typeface="Calibri" panose="020F0502020204030204" pitchFamily="34" charset="0"/>
                <a:cs typeface="+mj-cs"/>
              </a:rPr>
              <a:t>Rabbi </a:t>
            </a:r>
            <a:r>
              <a:rPr lang="en-GB" sz="2200" u="sng" dirty="0" err="1">
                <a:ea typeface="Calibri" panose="020F0502020204030204" pitchFamily="34" charset="0"/>
                <a:cs typeface="+mj-cs"/>
              </a:rPr>
              <a:t>Tzadok</a:t>
            </a:r>
            <a:r>
              <a:rPr lang="en-GB" sz="2200" u="sng" dirty="0">
                <a:ea typeface="Calibri" panose="020F0502020204030204" pitchFamily="34" charset="0"/>
                <a:cs typeface="+mj-cs"/>
              </a:rPr>
              <a:t> </a:t>
            </a:r>
            <a:r>
              <a:rPr lang="en-GB" sz="2200" u="sng" dirty="0" err="1">
                <a:ea typeface="Calibri" panose="020F0502020204030204" pitchFamily="34" charset="0"/>
                <a:cs typeface="+mj-cs"/>
              </a:rPr>
              <a:t>HaKohen</a:t>
            </a:r>
            <a:r>
              <a:rPr lang="en-GB" sz="2200" u="sng" dirty="0">
                <a:ea typeface="Calibri" panose="020F0502020204030204" pitchFamily="34" charset="0"/>
                <a:cs typeface="+mj-cs"/>
              </a:rPr>
              <a:t> (d. 1900) </a:t>
            </a:r>
            <a:r>
              <a:rPr lang="en-GB" sz="2200" u="sng" dirty="0" err="1">
                <a:ea typeface="Calibri" panose="020F0502020204030204" pitchFamily="34" charset="0"/>
                <a:cs typeface="+mj-cs"/>
              </a:rPr>
              <a:t>Pri</a:t>
            </a:r>
            <a:r>
              <a:rPr lang="en-GB" sz="2200" u="sng" dirty="0">
                <a:ea typeface="Calibri" panose="020F0502020204030204" pitchFamily="34" charset="0"/>
                <a:cs typeface="+mj-cs"/>
              </a:rPr>
              <a:t> Tzadik, </a:t>
            </a:r>
            <a:r>
              <a:rPr lang="en-GB" sz="2200" u="sng" dirty="0" err="1">
                <a:ea typeface="Calibri" panose="020F0502020204030204" pitchFamily="34" charset="0"/>
                <a:cs typeface="+mj-cs"/>
              </a:rPr>
              <a:t>Nitzavim</a:t>
            </a:r>
            <a:r>
              <a:rPr lang="en-GB" sz="2200" u="sng" dirty="0">
                <a:ea typeface="Calibri" panose="020F0502020204030204" pitchFamily="34" charset="0"/>
                <a:cs typeface="+mj-cs"/>
              </a:rPr>
              <a:t> 1:1</a:t>
            </a:r>
          </a:p>
          <a:p>
            <a:pPr algn="just"/>
            <a:r>
              <a:rPr lang="en-GB" sz="2200" dirty="0">
                <a:ea typeface="Calibri" panose="020F0502020204030204" pitchFamily="34" charset="0"/>
                <a:cs typeface="+mj-cs"/>
              </a:rPr>
              <a:t>But Israel falls and stands as it says, "Do not rejoice over me, Oh my enemy! Though I have fallen, I rise again." This is that through the act of falling this is the reason that one rises. This is the language of Chazal, "Downward motion for the sake of upward motion." That through the descent one can reach an even greater ascent. Likewise it says, "Seven times the righteous man falls and gets up." That specifically through falling, he is able to get up. </a:t>
            </a:r>
            <a:endParaRPr lang="en-GB" sz="2200" dirty="0">
              <a:effectLst/>
              <a:ea typeface="Calibri" panose="020F0502020204030204" pitchFamily="34" charset="0"/>
              <a:cs typeface="+mj-cs"/>
            </a:endParaRPr>
          </a:p>
        </p:txBody>
      </p:sp>
    </p:spTree>
    <p:extLst>
      <p:ext uri="{BB962C8B-B14F-4D97-AF65-F5344CB8AC3E}">
        <p14:creationId xmlns:p14="http://schemas.microsoft.com/office/powerpoint/2010/main" val="31752710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noFill/>
          <a:ln w="15875">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t>7. Stay Lean</a:t>
            </a:r>
          </a:p>
        </p:txBody>
      </p:sp>
    </p:spTree>
    <p:extLst>
      <p:ext uri="{BB962C8B-B14F-4D97-AF65-F5344CB8AC3E}">
        <p14:creationId xmlns:p14="http://schemas.microsoft.com/office/powerpoint/2010/main" val="9010831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Stay Lean</a:t>
            </a:r>
            <a:endParaRPr lang="en-GB" b="1" dirty="0"/>
          </a:p>
        </p:txBody>
      </p:sp>
      <p:sp>
        <p:nvSpPr>
          <p:cNvPr id="3" name="TextBox 2">
            <a:extLst>
              <a:ext uri="{FF2B5EF4-FFF2-40B4-BE49-F238E27FC236}">
                <a16:creationId xmlns:a16="http://schemas.microsoft.com/office/drawing/2014/main" id="{D0713F57-2A1A-41BA-9593-7349C910214C}"/>
              </a:ext>
            </a:extLst>
          </p:cNvPr>
          <p:cNvSpPr txBox="1"/>
          <p:nvPr/>
        </p:nvSpPr>
        <p:spPr>
          <a:xfrm>
            <a:off x="1513372" y="1758709"/>
            <a:ext cx="6081746" cy="1446550"/>
          </a:xfrm>
          <a:prstGeom prst="rect">
            <a:avLst/>
          </a:prstGeom>
          <a:noFill/>
        </p:spPr>
        <p:txBody>
          <a:bodyPr wrap="square" rtlCol="0">
            <a:spAutoFit/>
          </a:bodyPr>
          <a:lstStyle/>
          <a:p>
            <a:pPr algn="just"/>
            <a:r>
              <a:rPr lang="en-GB" sz="2200" i="1" dirty="0">
                <a:effectLst/>
                <a:ea typeface="Calibri" panose="020F0502020204030204" pitchFamily="34" charset="0"/>
                <a:cs typeface="Arial" panose="020B0604020202020204" pitchFamily="34" charset="0"/>
              </a:rPr>
              <a:t>Successful entrepreneurs do not give up at the first sign of trouble, nor do they persevere the plane right into the ground. Instead, they possess a unique combination of perseverance and flexibility.</a:t>
            </a:r>
            <a:endParaRPr lang="en-GB" sz="2200" b="1" i="1" dirty="0">
              <a:effectLst/>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22075C20-F131-42DF-8256-2B09021256FC}"/>
              </a:ext>
            </a:extLst>
          </p:cNvPr>
          <p:cNvSpPr txBox="1"/>
          <p:nvPr/>
        </p:nvSpPr>
        <p:spPr>
          <a:xfrm>
            <a:off x="790113" y="3429000"/>
            <a:ext cx="7528264" cy="430887"/>
          </a:xfrm>
          <a:prstGeom prst="rect">
            <a:avLst/>
          </a:prstGeom>
          <a:noFill/>
        </p:spPr>
        <p:txBody>
          <a:bodyPr wrap="square" rtlCol="0">
            <a:spAutoFit/>
          </a:bodyPr>
          <a:lstStyle/>
          <a:p>
            <a:pPr algn="just"/>
            <a:r>
              <a:rPr lang="en-GB" sz="2200" dirty="0">
                <a:effectLst/>
                <a:ea typeface="Calibri" panose="020F0502020204030204" pitchFamily="34" charset="0"/>
                <a:cs typeface="Arial" panose="020B0604020202020204" pitchFamily="34" charset="0"/>
              </a:rPr>
              <a:t>“The Lean </a:t>
            </a:r>
            <a:r>
              <a:rPr lang="en-GB" sz="2200" dirty="0" err="1">
                <a:effectLst/>
                <a:ea typeface="Calibri" panose="020F0502020204030204" pitchFamily="34" charset="0"/>
                <a:cs typeface="Arial" panose="020B0604020202020204" pitchFamily="34" charset="0"/>
              </a:rPr>
              <a:t>Startup</a:t>
            </a:r>
            <a:r>
              <a:rPr lang="en-GB" sz="2200" dirty="0">
                <a:effectLst/>
                <a:ea typeface="Calibri" panose="020F0502020204030204" pitchFamily="34" charset="0"/>
                <a:cs typeface="Arial" panose="020B0604020202020204" pitchFamily="34" charset="0"/>
              </a:rPr>
              <a:t>” by Eric Reis</a:t>
            </a:r>
            <a:endParaRPr lang="en-GB" sz="2200" b="1" dirty="0">
              <a:effectLst/>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53875A58-3E2F-4B69-ADF8-363E10799D9F}"/>
              </a:ext>
            </a:extLst>
          </p:cNvPr>
          <p:cNvSpPr txBox="1"/>
          <p:nvPr/>
        </p:nvSpPr>
        <p:spPr>
          <a:xfrm>
            <a:off x="972195" y="1509817"/>
            <a:ext cx="485191" cy="1323439"/>
          </a:xfrm>
          <a:prstGeom prst="rect">
            <a:avLst/>
          </a:prstGeom>
          <a:noFill/>
        </p:spPr>
        <p:txBody>
          <a:bodyPr wrap="square" rtlCol="0">
            <a:spAutoFit/>
          </a:bodyPr>
          <a:lstStyle/>
          <a:p>
            <a:pPr algn="just"/>
            <a:r>
              <a:rPr lang="en-GB" sz="8000" dirty="0">
                <a:effectLst/>
                <a:latin typeface="Garamond" panose="02020404030301010803" pitchFamily="18" charset="0"/>
                <a:ea typeface="Calibri" panose="020F0502020204030204" pitchFamily="34" charset="0"/>
                <a:cs typeface="Arial" panose="020B0604020202020204" pitchFamily="34" charset="0"/>
              </a:rPr>
              <a:t>“</a:t>
            </a:r>
            <a:endParaRPr lang="en-GB" sz="8000" b="1" dirty="0">
              <a:effectLst/>
              <a:latin typeface="Garamond" panose="02020404030301010803" pitchFamily="18"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FF7D93CA-FFE8-4F29-9BCD-37F5BFF18657}"/>
              </a:ext>
            </a:extLst>
          </p:cNvPr>
          <p:cNvSpPr txBox="1"/>
          <p:nvPr/>
        </p:nvSpPr>
        <p:spPr>
          <a:xfrm>
            <a:off x="7559608" y="2543539"/>
            <a:ext cx="485191" cy="1323439"/>
          </a:xfrm>
          <a:prstGeom prst="rect">
            <a:avLst/>
          </a:prstGeom>
          <a:noFill/>
        </p:spPr>
        <p:txBody>
          <a:bodyPr wrap="square" rtlCol="0">
            <a:spAutoFit/>
          </a:bodyPr>
          <a:lstStyle/>
          <a:p>
            <a:pPr algn="just"/>
            <a:r>
              <a:rPr lang="en-GB" sz="8000" dirty="0">
                <a:effectLst/>
                <a:latin typeface="Garamond" panose="02020404030301010803" pitchFamily="18" charset="0"/>
                <a:ea typeface="Calibri" panose="020F0502020204030204" pitchFamily="34" charset="0"/>
                <a:cs typeface="Arial" panose="020B0604020202020204" pitchFamily="34" charset="0"/>
              </a:rPr>
              <a:t>”</a:t>
            </a:r>
            <a:endParaRPr lang="en-GB" sz="8000" b="1" dirty="0">
              <a:effectLst/>
              <a:latin typeface="Garamond" panose="02020404030301010803"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468227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t>Israeli Success Stories</a:t>
            </a:r>
          </a:p>
        </p:txBody>
      </p:sp>
    </p:spTree>
    <p:extLst>
      <p:ext uri="{BB962C8B-B14F-4D97-AF65-F5344CB8AC3E}">
        <p14:creationId xmlns:p14="http://schemas.microsoft.com/office/powerpoint/2010/main" val="441767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The Military Factor</a:t>
            </a:r>
          </a:p>
        </p:txBody>
      </p:sp>
      <p:pic>
        <p:nvPicPr>
          <p:cNvPr id="18434" name="Picture 2" descr="Israeli Defense Forces - latest news, breaking stories and comment - The  Independent">
            <a:extLst>
              <a:ext uri="{FF2B5EF4-FFF2-40B4-BE49-F238E27FC236}">
                <a16:creationId xmlns:a16="http://schemas.microsoft.com/office/drawing/2014/main" id="{9978DF84-0234-45A6-8603-9D097CD199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229" y="1453717"/>
            <a:ext cx="6927542" cy="5195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2310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Israeli Success Stories</a:t>
            </a:r>
          </a:p>
        </p:txBody>
      </p:sp>
      <p:sp>
        <p:nvSpPr>
          <p:cNvPr id="5" name="TextBox 4">
            <a:extLst>
              <a:ext uri="{FF2B5EF4-FFF2-40B4-BE49-F238E27FC236}">
                <a16:creationId xmlns:a16="http://schemas.microsoft.com/office/drawing/2014/main" id="{8DB8DE26-64D3-446C-B821-0C170D53AD74}"/>
              </a:ext>
            </a:extLst>
          </p:cNvPr>
          <p:cNvSpPr txBox="1"/>
          <p:nvPr/>
        </p:nvSpPr>
        <p:spPr>
          <a:xfrm>
            <a:off x="543757" y="5151214"/>
            <a:ext cx="8056486" cy="1200329"/>
          </a:xfrm>
          <a:prstGeom prst="rect">
            <a:avLst/>
          </a:prstGeom>
          <a:noFill/>
        </p:spPr>
        <p:txBody>
          <a:bodyPr wrap="square">
            <a:spAutoFit/>
          </a:bodyPr>
          <a:lstStyle/>
          <a:p>
            <a:pPr algn="just"/>
            <a:r>
              <a:rPr lang="en-GB" dirty="0" err="1"/>
              <a:t>ApiFix</a:t>
            </a:r>
            <a:r>
              <a:rPr lang="en-GB" dirty="0"/>
              <a:t> system to correct severe curvature of the spine (scoliosis) minimizes risks, scar size, complications, recovery time and cost. The miniature ratchet mechanism has successfully been implanted in 15 patients so far. Limited sales of the product have begun while clinical trials are in the last stages.</a:t>
            </a:r>
          </a:p>
        </p:txBody>
      </p:sp>
      <p:pic>
        <p:nvPicPr>
          <p:cNvPr id="52226" name="Picture 2" descr="ApiFix implant">
            <a:extLst>
              <a:ext uri="{FF2B5EF4-FFF2-40B4-BE49-F238E27FC236}">
                <a16:creationId xmlns:a16="http://schemas.microsoft.com/office/drawing/2014/main" id="{91EA146B-474B-47F3-82DE-B912483853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396" y="1828613"/>
            <a:ext cx="5001208" cy="3200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7347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Israeli Success Stories</a:t>
            </a:r>
          </a:p>
        </p:txBody>
      </p:sp>
      <p:sp>
        <p:nvSpPr>
          <p:cNvPr id="5" name="TextBox 4">
            <a:extLst>
              <a:ext uri="{FF2B5EF4-FFF2-40B4-BE49-F238E27FC236}">
                <a16:creationId xmlns:a16="http://schemas.microsoft.com/office/drawing/2014/main" id="{8DB8DE26-64D3-446C-B821-0C170D53AD74}"/>
              </a:ext>
            </a:extLst>
          </p:cNvPr>
          <p:cNvSpPr txBox="1"/>
          <p:nvPr/>
        </p:nvSpPr>
        <p:spPr>
          <a:xfrm>
            <a:off x="543757" y="5151214"/>
            <a:ext cx="8056486" cy="1477328"/>
          </a:xfrm>
          <a:prstGeom prst="rect">
            <a:avLst/>
          </a:prstGeom>
          <a:noFill/>
        </p:spPr>
        <p:txBody>
          <a:bodyPr wrap="square">
            <a:spAutoFit/>
          </a:bodyPr>
          <a:lstStyle/>
          <a:p>
            <a:pPr algn="just"/>
            <a:r>
              <a:rPr lang="en-GB" dirty="0"/>
              <a:t>Argo Medical Technologies’ </a:t>
            </a:r>
            <a:r>
              <a:rPr lang="en-GB" dirty="0" err="1"/>
              <a:t>Rewalk</a:t>
            </a:r>
            <a:r>
              <a:rPr lang="en-GB" dirty="0"/>
              <a:t> robotic exoskeleton from was featured on the hit TV show “Glee” and enabled paraplegic runners in London and Tel Aviv to complete marathons. The ReWalk Rehabilitation model currently is used by patients in rehab centres from New York to Dusseldorf. ReWalk Personal, for everyday home use, is available throughout Europe and awaiting FDA clearance in the United States.</a:t>
            </a:r>
          </a:p>
        </p:txBody>
      </p:sp>
      <p:pic>
        <p:nvPicPr>
          <p:cNvPr id="55298" name="Picture 2" descr="ReWalk Exoskeleton System Cleared by FDA for Home Use | Medgadget">
            <a:extLst>
              <a:ext uri="{FF2B5EF4-FFF2-40B4-BE49-F238E27FC236}">
                <a16:creationId xmlns:a16="http://schemas.microsoft.com/office/drawing/2014/main" id="{29D7A216-D709-4491-AAC3-4ABB6666E0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441" y="1880118"/>
            <a:ext cx="3097764" cy="3097764"/>
          </a:xfrm>
          <a:prstGeom prst="rect">
            <a:avLst/>
          </a:prstGeom>
          <a:noFill/>
          <a:extLst>
            <a:ext uri="{909E8E84-426E-40DD-AFC4-6F175D3DCCD1}">
              <a14:hiddenFill xmlns:a14="http://schemas.microsoft.com/office/drawing/2010/main">
                <a:solidFill>
                  <a:srgbClr val="FFFFFF"/>
                </a:solidFill>
              </a14:hiddenFill>
            </a:ext>
          </a:extLst>
        </p:spPr>
      </p:pic>
      <p:pic>
        <p:nvPicPr>
          <p:cNvPr id="55300" name="Picture 4" descr="ReWalk - Exoskeleton Report">
            <a:extLst>
              <a:ext uri="{FF2B5EF4-FFF2-40B4-BE49-F238E27FC236}">
                <a16:creationId xmlns:a16="http://schemas.microsoft.com/office/drawing/2014/main" id="{AB11D9CD-BDE7-4E94-B655-AC95239EB7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9234" y="1864021"/>
            <a:ext cx="3129958" cy="3129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9532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Israeli Success Stories</a:t>
            </a:r>
          </a:p>
        </p:txBody>
      </p:sp>
      <p:sp>
        <p:nvSpPr>
          <p:cNvPr id="5" name="TextBox 4">
            <a:extLst>
              <a:ext uri="{FF2B5EF4-FFF2-40B4-BE49-F238E27FC236}">
                <a16:creationId xmlns:a16="http://schemas.microsoft.com/office/drawing/2014/main" id="{8DB8DE26-64D3-446C-B821-0C170D53AD74}"/>
              </a:ext>
            </a:extLst>
          </p:cNvPr>
          <p:cNvSpPr txBox="1"/>
          <p:nvPr/>
        </p:nvSpPr>
        <p:spPr>
          <a:xfrm>
            <a:off x="543757" y="5151214"/>
            <a:ext cx="8056486" cy="1477328"/>
          </a:xfrm>
          <a:prstGeom prst="rect">
            <a:avLst/>
          </a:prstGeom>
          <a:noFill/>
        </p:spPr>
        <p:txBody>
          <a:bodyPr wrap="square">
            <a:spAutoFit/>
          </a:bodyPr>
          <a:lstStyle/>
          <a:p>
            <a:pPr algn="just"/>
            <a:r>
              <a:rPr lang="en-GB" dirty="0"/>
              <a:t>Israeli company Given Imaging’s technology, developed from missile defence systems, uses a battery-powered camera to take high-speed photos as it slowly winds its way through the intestinal tract over eight hours. The images are transmitted to a recording device worn around the patient’s waist and later reviewed by a doctor.</a:t>
            </a:r>
          </a:p>
        </p:txBody>
      </p:sp>
      <p:pic>
        <p:nvPicPr>
          <p:cNvPr id="56322" name="Picture 2" descr="Capsule Endoscopy Uses, Side Effects, and Results">
            <a:extLst>
              <a:ext uri="{FF2B5EF4-FFF2-40B4-BE49-F238E27FC236}">
                <a16:creationId xmlns:a16="http://schemas.microsoft.com/office/drawing/2014/main" id="{DC1EDBD0-57E7-497E-A61B-2072524CA1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517" r="7702"/>
          <a:stretch/>
        </p:blipFill>
        <p:spPr bwMode="auto">
          <a:xfrm>
            <a:off x="438537" y="1540247"/>
            <a:ext cx="3032450" cy="2962130"/>
          </a:xfrm>
          <a:prstGeom prst="rect">
            <a:avLst/>
          </a:prstGeom>
          <a:noFill/>
          <a:extLst>
            <a:ext uri="{909E8E84-426E-40DD-AFC4-6F175D3DCCD1}">
              <a14:hiddenFill xmlns:a14="http://schemas.microsoft.com/office/drawing/2010/main">
                <a:solidFill>
                  <a:srgbClr val="FFFFFF"/>
                </a:solidFill>
              </a14:hiddenFill>
            </a:ext>
          </a:extLst>
        </p:spPr>
      </p:pic>
      <p:pic>
        <p:nvPicPr>
          <p:cNvPr id="56324" name="Picture 4" descr="Capsule Endoscopy: A New Era of Gastrointestinal Endoscopy | IntechOpen">
            <a:extLst>
              <a:ext uri="{FF2B5EF4-FFF2-40B4-BE49-F238E27FC236}">
                <a16:creationId xmlns:a16="http://schemas.microsoft.com/office/drawing/2014/main" id="{1F5DE44D-2C06-47EB-8830-CB5FF50C45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4293" y="1540247"/>
            <a:ext cx="5265381" cy="3522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221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Israeli Success Stories</a:t>
            </a:r>
          </a:p>
        </p:txBody>
      </p:sp>
      <p:sp>
        <p:nvSpPr>
          <p:cNvPr id="5" name="TextBox 4">
            <a:extLst>
              <a:ext uri="{FF2B5EF4-FFF2-40B4-BE49-F238E27FC236}">
                <a16:creationId xmlns:a16="http://schemas.microsoft.com/office/drawing/2014/main" id="{8DB8DE26-64D3-446C-B821-0C170D53AD74}"/>
              </a:ext>
            </a:extLst>
          </p:cNvPr>
          <p:cNvSpPr txBox="1"/>
          <p:nvPr/>
        </p:nvSpPr>
        <p:spPr>
          <a:xfrm>
            <a:off x="543757" y="5169875"/>
            <a:ext cx="8056486" cy="1477328"/>
          </a:xfrm>
          <a:prstGeom prst="rect">
            <a:avLst/>
          </a:prstGeom>
          <a:noFill/>
        </p:spPr>
        <p:txBody>
          <a:bodyPr wrap="square">
            <a:spAutoFit/>
          </a:bodyPr>
          <a:lstStyle/>
          <a:p>
            <a:pPr algn="just"/>
            <a:r>
              <a:rPr lang="en-GB" dirty="0"/>
              <a:t>During the Jewish holiday of Rosh Hashanah 2020, Israeli researchers realized they had a solid real-world opportunity to try out a nasal spray they were developing as a COVID-19 defence. As the Jewish faith’s new year, tens of thousands would be traveling and attending synagogue and related festivals in the densely populated city of </a:t>
            </a:r>
            <a:r>
              <a:rPr lang="en-GB" dirty="0" err="1"/>
              <a:t>Bnei</a:t>
            </a:r>
            <a:r>
              <a:rPr lang="en-GB" dirty="0"/>
              <a:t> </a:t>
            </a:r>
            <a:r>
              <a:rPr lang="en-GB" dirty="0" err="1"/>
              <a:t>Brak</a:t>
            </a:r>
            <a:r>
              <a:rPr lang="en-GB" dirty="0"/>
              <a:t>—making it an ideal testing site.</a:t>
            </a:r>
          </a:p>
        </p:txBody>
      </p:sp>
      <p:pic>
        <p:nvPicPr>
          <p:cNvPr id="61442" name="Picture 2" descr="Nasus Pharma Says Taffix Spray Very Effective Against COVID-19 Variants">
            <a:extLst>
              <a:ext uri="{FF2B5EF4-FFF2-40B4-BE49-F238E27FC236}">
                <a16:creationId xmlns:a16="http://schemas.microsoft.com/office/drawing/2014/main" id="{470D8BF3-94CD-4767-8627-2CCF6B07E9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225" y="1306286"/>
            <a:ext cx="6111550" cy="3666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7468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Israeli Success Stories</a:t>
            </a:r>
          </a:p>
        </p:txBody>
      </p:sp>
      <p:sp>
        <p:nvSpPr>
          <p:cNvPr id="5" name="TextBox 4">
            <a:extLst>
              <a:ext uri="{FF2B5EF4-FFF2-40B4-BE49-F238E27FC236}">
                <a16:creationId xmlns:a16="http://schemas.microsoft.com/office/drawing/2014/main" id="{8DB8DE26-64D3-446C-B821-0C170D53AD74}"/>
              </a:ext>
            </a:extLst>
          </p:cNvPr>
          <p:cNvSpPr txBox="1"/>
          <p:nvPr/>
        </p:nvSpPr>
        <p:spPr>
          <a:xfrm>
            <a:off x="543757" y="5169875"/>
            <a:ext cx="8056486" cy="1200329"/>
          </a:xfrm>
          <a:prstGeom prst="rect">
            <a:avLst/>
          </a:prstGeom>
          <a:noFill/>
        </p:spPr>
        <p:txBody>
          <a:bodyPr wrap="square">
            <a:spAutoFit/>
          </a:bodyPr>
          <a:lstStyle/>
          <a:p>
            <a:pPr algn="just"/>
            <a:r>
              <a:rPr lang="en-GB" dirty="0"/>
              <a:t>Approved in Israel, </a:t>
            </a:r>
            <a:r>
              <a:rPr lang="en-GB" dirty="0" err="1"/>
              <a:t>Taffix</a:t>
            </a:r>
            <a:r>
              <a:rPr lang="en-GB" dirty="0"/>
              <a:t>, a spray created by Nasus Pharma, creates a barrier of both mechanical and chemical protection for around five hours when inhaled through the nose. It was this spray that its co-creator, Dalia Megiddo, offered to a </a:t>
            </a:r>
            <a:r>
              <a:rPr lang="en-GB" dirty="0" err="1"/>
              <a:t>Bnei</a:t>
            </a:r>
            <a:r>
              <a:rPr lang="en-GB" dirty="0"/>
              <a:t> </a:t>
            </a:r>
            <a:r>
              <a:rPr lang="en-GB" dirty="0" err="1"/>
              <a:t>Brak</a:t>
            </a:r>
            <a:r>
              <a:rPr lang="en-GB" dirty="0"/>
              <a:t> rabbi for use in the festivals.</a:t>
            </a:r>
          </a:p>
        </p:txBody>
      </p:sp>
      <p:pic>
        <p:nvPicPr>
          <p:cNvPr id="61442" name="Picture 2" descr="Nasus Pharma Says Taffix Spray Very Effective Against COVID-19 Variants">
            <a:extLst>
              <a:ext uri="{FF2B5EF4-FFF2-40B4-BE49-F238E27FC236}">
                <a16:creationId xmlns:a16="http://schemas.microsoft.com/office/drawing/2014/main" id="{470D8BF3-94CD-4767-8627-2CCF6B07E9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225" y="1306286"/>
            <a:ext cx="6111550" cy="3666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188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Israeli Success Stories</a:t>
            </a:r>
          </a:p>
        </p:txBody>
      </p:sp>
      <p:sp>
        <p:nvSpPr>
          <p:cNvPr id="5" name="TextBox 4">
            <a:extLst>
              <a:ext uri="{FF2B5EF4-FFF2-40B4-BE49-F238E27FC236}">
                <a16:creationId xmlns:a16="http://schemas.microsoft.com/office/drawing/2014/main" id="{8DB8DE26-64D3-446C-B821-0C170D53AD74}"/>
              </a:ext>
            </a:extLst>
          </p:cNvPr>
          <p:cNvSpPr txBox="1"/>
          <p:nvPr/>
        </p:nvSpPr>
        <p:spPr>
          <a:xfrm>
            <a:off x="543757" y="5169875"/>
            <a:ext cx="8056486" cy="1754326"/>
          </a:xfrm>
          <a:prstGeom prst="rect">
            <a:avLst/>
          </a:prstGeom>
          <a:noFill/>
        </p:spPr>
        <p:txBody>
          <a:bodyPr wrap="square">
            <a:spAutoFit/>
          </a:bodyPr>
          <a:lstStyle/>
          <a:p>
            <a:pPr algn="just"/>
            <a:r>
              <a:rPr lang="en-GB" dirty="0"/>
              <a:t>83 people agreed to use the spray before the festivals according to instructions—reapplying every five hours until the celebrations were over. Remarkably, of the 83 people who used the nasal spray, only two people caught COVID-19; both reported forgetting to use it. Of the 160 people who were approached but chose not to use the nasal spray, 16 of them—or 10%—did contract the virus.</a:t>
            </a:r>
          </a:p>
          <a:p>
            <a:pPr algn="just"/>
            <a:endParaRPr lang="en-GB" dirty="0"/>
          </a:p>
        </p:txBody>
      </p:sp>
      <p:pic>
        <p:nvPicPr>
          <p:cNvPr id="61442" name="Picture 2" descr="Nasus Pharma Says Taffix Spray Very Effective Against COVID-19 Variants">
            <a:extLst>
              <a:ext uri="{FF2B5EF4-FFF2-40B4-BE49-F238E27FC236}">
                <a16:creationId xmlns:a16="http://schemas.microsoft.com/office/drawing/2014/main" id="{470D8BF3-94CD-4767-8627-2CCF6B07E9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225" y="1306286"/>
            <a:ext cx="6111550" cy="3666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8291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Israeli Success Stories</a:t>
            </a:r>
          </a:p>
        </p:txBody>
      </p:sp>
      <p:sp>
        <p:nvSpPr>
          <p:cNvPr id="5" name="TextBox 4">
            <a:extLst>
              <a:ext uri="{FF2B5EF4-FFF2-40B4-BE49-F238E27FC236}">
                <a16:creationId xmlns:a16="http://schemas.microsoft.com/office/drawing/2014/main" id="{8DB8DE26-64D3-446C-B821-0C170D53AD74}"/>
              </a:ext>
            </a:extLst>
          </p:cNvPr>
          <p:cNvSpPr txBox="1"/>
          <p:nvPr/>
        </p:nvSpPr>
        <p:spPr>
          <a:xfrm>
            <a:off x="543757" y="5151214"/>
            <a:ext cx="8056486" cy="1200329"/>
          </a:xfrm>
          <a:prstGeom prst="rect">
            <a:avLst/>
          </a:prstGeom>
          <a:noFill/>
        </p:spPr>
        <p:txBody>
          <a:bodyPr wrap="square">
            <a:spAutoFit/>
          </a:bodyPr>
          <a:lstStyle/>
          <a:p>
            <a:pPr algn="just"/>
            <a:r>
              <a:rPr lang="en-GB" dirty="0"/>
              <a:t>For many years, rockets have been launched at Israel from the Gaza Strip. As a result, an air defence system called the "Iron Dome" was deployed in southern Israel in 2011. The objective of the "Iron Dome“ is to protect Israeli civilians from the constant threat of rockets by intercepting them. </a:t>
            </a:r>
          </a:p>
        </p:txBody>
      </p:sp>
      <p:pic>
        <p:nvPicPr>
          <p:cNvPr id="57346" name="Picture 2">
            <a:extLst>
              <a:ext uri="{FF2B5EF4-FFF2-40B4-BE49-F238E27FC236}">
                <a16:creationId xmlns:a16="http://schemas.microsoft.com/office/drawing/2014/main" id="{06F2AD63-5861-4276-BF8F-4BA011FCEE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6478" y="1352939"/>
            <a:ext cx="5551046" cy="3685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9519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Israeli Success Stories</a:t>
            </a:r>
          </a:p>
        </p:txBody>
      </p:sp>
      <p:sp>
        <p:nvSpPr>
          <p:cNvPr id="5" name="TextBox 4">
            <a:extLst>
              <a:ext uri="{FF2B5EF4-FFF2-40B4-BE49-F238E27FC236}">
                <a16:creationId xmlns:a16="http://schemas.microsoft.com/office/drawing/2014/main" id="{8DB8DE26-64D3-446C-B821-0C170D53AD74}"/>
              </a:ext>
            </a:extLst>
          </p:cNvPr>
          <p:cNvSpPr txBox="1"/>
          <p:nvPr/>
        </p:nvSpPr>
        <p:spPr>
          <a:xfrm>
            <a:off x="543757" y="5038531"/>
            <a:ext cx="8056486" cy="2031325"/>
          </a:xfrm>
          <a:prstGeom prst="rect">
            <a:avLst/>
          </a:prstGeom>
          <a:noFill/>
        </p:spPr>
        <p:txBody>
          <a:bodyPr wrap="square">
            <a:spAutoFit/>
          </a:bodyPr>
          <a:lstStyle/>
          <a:p>
            <a:pPr algn="just"/>
            <a:r>
              <a:rPr lang="en-GB" dirty="0"/>
              <a:t>As soon as a rocket is launched by the enemy, the radar station detects and tracks its course, and then immediately launches a missile to intercept and neutralize the enemy rocket before it causes damage to civilians or property. With a range of up to 43.5 miles, it was able to intercept 692 rockets during Operation Protective Edge. In addition, in November 2012, during Operation Defensive Pillar, a record high of 421 interceptions were made in just 8 days.</a:t>
            </a:r>
          </a:p>
          <a:p>
            <a:pPr algn="just"/>
            <a:endParaRPr lang="en-GB" dirty="0"/>
          </a:p>
        </p:txBody>
      </p:sp>
      <p:pic>
        <p:nvPicPr>
          <p:cNvPr id="57346" name="Picture 2">
            <a:extLst>
              <a:ext uri="{FF2B5EF4-FFF2-40B4-BE49-F238E27FC236}">
                <a16:creationId xmlns:a16="http://schemas.microsoft.com/office/drawing/2014/main" id="{06F2AD63-5861-4276-BF8F-4BA011FCEE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6478" y="1352939"/>
            <a:ext cx="5551046" cy="3685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0564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Israeli Success Stories</a:t>
            </a:r>
          </a:p>
        </p:txBody>
      </p:sp>
      <p:sp>
        <p:nvSpPr>
          <p:cNvPr id="5" name="TextBox 4">
            <a:extLst>
              <a:ext uri="{FF2B5EF4-FFF2-40B4-BE49-F238E27FC236}">
                <a16:creationId xmlns:a16="http://schemas.microsoft.com/office/drawing/2014/main" id="{8DB8DE26-64D3-446C-B821-0C170D53AD74}"/>
              </a:ext>
            </a:extLst>
          </p:cNvPr>
          <p:cNvSpPr txBox="1"/>
          <p:nvPr/>
        </p:nvSpPr>
        <p:spPr>
          <a:xfrm>
            <a:off x="4226768" y="1371601"/>
            <a:ext cx="4354813" cy="2862322"/>
          </a:xfrm>
          <a:prstGeom prst="rect">
            <a:avLst/>
          </a:prstGeom>
          <a:noFill/>
        </p:spPr>
        <p:txBody>
          <a:bodyPr wrap="square">
            <a:spAutoFit/>
          </a:bodyPr>
          <a:lstStyle/>
          <a:p>
            <a:pPr algn="just"/>
            <a:r>
              <a:rPr lang="en-GB" dirty="0"/>
              <a:t>The “Skylark I-LE” is an unmanned aerial vehicle (UAV) which is small, light, and almost undetectable. It’s light enough to be transported by one person and can be configured to fly in less than 8 minutes. The “Skylark” can handle 3 hours of unmanned flight with a live video day and night, in any weather condition. Silent as a mouse and with the sight of a hawk, it unfolds and returns to its original form quickly.</a:t>
            </a:r>
          </a:p>
        </p:txBody>
      </p:sp>
      <p:pic>
        <p:nvPicPr>
          <p:cNvPr id="59394" name="Picture 2">
            <a:extLst>
              <a:ext uri="{FF2B5EF4-FFF2-40B4-BE49-F238E27FC236}">
                <a16:creationId xmlns:a16="http://schemas.microsoft.com/office/drawing/2014/main" id="{0DA70CE0-D5D2-4FBF-98C9-E2F09E5998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050" y="1443523"/>
            <a:ext cx="3749793" cy="5181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9975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Israeli Success Stories</a:t>
            </a:r>
          </a:p>
        </p:txBody>
      </p:sp>
      <p:sp>
        <p:nvSpPr>
          <p:cNvPr id="5" name="TextBox 4">
            <a:extLst>
              <a:ext uri="{FF2B5EF4-FFF2-40B4-BE49-F238E27FC236}">
                <a16:creationId xmlns:a16="http://schemas.microsoft.com/office/drawing/2014/main" id="{8DB8DE26-64D3-446C-B821-0C170D53AD74}"/>
              </a:ext>
            </a:extLst>
          </p:cNvPr>
          <p:cNvSpPr txBox="1"/>
          <p:nvPr/>
        </p:nvSpPr>
        <p:spPr>
          <a:xfrm>
            <a:off x="474945" y="1464907"/>
            <a:ext cx="8040405" cy="3416320"/>
          </a:xfrm>
          <a:prstGeom prst="rect">
            <a:avLst/>
          </a:prstGeom>
          <a:noFill/>
        </p:spPr>
        <p:txBody>
          <a:bodyPr wrap="square">
            <a:spAutoFit/>
          </a:bodyPr>
          <a:lstStyle/>
          <a:p>
            <a:pPr algn="just"/>
            <a:r>
              <a:rPr lang="en-GB" dirty="0"/>
              <a:t>More available at:</a:t>
            </a:r>
          </a:p>
          <a:p>
            <a:pPr algn="just"/>
            <a:endParaRPr lang="en-GB" dirty="0"/>
          </a:p>
          <a:p>
            <a:pPr algn="just"/>
            <a:r>
              <a:rPr lang="en-GB" dirty="0">
                <a:hlinkClick r:id="rId3"/>
              </a:rPr>
              <a:t>www.israel21c.org</a:t>
            </a:r>
            <a:endParaRPr lang="en-GB" dirty="0"/>
          </a:p>
          <a:p>
            <a:pPr algn="just"/>
            <a:endParaRPr lang="en-GB" dirty="0"/>
          </a:p>
          <a:p>
            <a:pPr algn="just"/>
            <a:r>
              <a:rPr lang="en-GB" dirty="0">
                <a:hlinkClick r:id="rId4"/>
              </a:rPr>
              <a:t>www.verygoodnewsisrael.blogspot.com</a:t>
            </a:r>
            <a:endParaRPr lang="en-GB" dirty="0"/>
          </a:p>
          <a:p>
            <a:pPr algn="just"/>
            <a:endParaRPr lang="en-GB" dirty="0"/>
          </a:p>
          <a:p>
            <a:pPr algn="just"/>
            <a:r>
              <a:rPr lang="en-GB" dirty="0">
                <a:hlinkClick r:id="rId5"/>
              </a:rPr>
              <a:t>www.goodnewsnetwork.org/tag/israel</a:t>
            </a:r>
            <a:endParaRPr lang="en-GB" dirty="0"/>
          </a:p>
          <a:p>
            <a:pPr algn="just"/>
            <a:endParaRPr lang="en-GB" dirty="0"/>
          </a:p>
          <a:p>
            <a:pPr algn="just"/>
            <a:endParaRPr lang="en-GB" dirty="0"/>
          </a:p>
          <a:p>
            <a:pPr algn="just"/>
            <a:endParaRPr lang="en-GB" dirty="0"/>
          </a:p>
          <a:p>
            <a:pPr algn="just"/>
            <a:endParaRPr lang="en-GB" dirty="0"/>
          </a:p>
          <a:p>
            <a:pPr algn="just"/>
            <a:endParaRPr lang="en-GB" dirty="0"/>
          </a:p>
        </p:txBody>
      </p:sp>
    </p:spTree>
    <p:extLst>
      <p:ext uri="{BB962C8B-B14F-4D97-AF65-F5344CB8AC3E}">
        <p14:creationId xmlns:p14="http://schemas.microsoft.com/office/powerpoint/2010/main" val="1898414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The Military Factor</a:t>
            </a:r>
            <a:endParaRPr lang="en-GB" sz="4400" b="1" dirty="0"/>
          </a:p>
        </p:txBody>
      </p:sp>
      <p:sp>
        <p:nvSpPr>
          <p:cNvPr id="4" name="TextBox 3">
            <a:extLst>
              <a:ext uri="{FF2B5EF4-FFF2-40B4-BE49-F238E27FC236}">
                <a16:creationId xmlns:a16="http://schemas.microsoft.com/office/drawing/2014/main" id="{CD17F7DB-13DB-47E9-AF71-514E06902809}"/>
              </a:ext>
            </a:extLst>
          </p:cNvPr>
          <p:cNvSpPr txBox="1"/>
          <p:nvPr/>
        </p:nvSpPr>
        <p:spPr>
          <a:xfrm>
            <a:off x="328474" y="1473697"/>
            <a:ext cx="8451542" cy="5355312"/>
          </a:xfrm>
          <a:prstGeom prst="rect">
            <a:avLst/>
          </a:prstGeom>
          <a:noFill/>
        </p:spPr>
        <p:txBody>
          <a:bodyPr wrap="square" rtlCol="0">
            <a:spAutoFit/>
          </a:bodyPr>
          <a:lstStyle/>
          <a:p>
            <a:pPr algn="just"/>
            <a:r>
              <a:rPr lang="en-GB" sz="1800" u="sng" dirty="0">
                <a:effectLst/>
                <a:latin typeface="Calibri" panose="020F0502020204030204" pitchFamily="34" charset="0"/>
                <a:ea typeface="Calibri" panose="020F0502020204030204" pitchFamily="34" charset="0"/>
                <a:cs typeface="Times New Roman" panose="02020603050405020304" pitchFamily="18" charset="0"/>
              </a:rPr>
              <a:t>Start-up Nation, The Story of Israel's Economic Miracle, By Dan Senor, Saul Singer, 2011</a:t>
            </a:r>
          </a:p>
          <a:p>
            <a:pPr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For the next seven months, Farhi would be in charge of basic training for 650 soldiers, most of them fresh out of high school, plus about 120 officers, squad commanders, sergeants, and administrative staff. “The most interesting people here are the company commanders,” Farhi told us. “They are absolutely amazing people. These are kids—the company commanders are twenty three. Each of them is in charge of one hundred soldiers and twenty officers and sergeants, three vehicles. Add it up and that means a hundred and twenty rifles, machine guns, bombs, grenades, mines, whatever. Everything. Tremendous responsibility.” Company commander is also the lowest rank that must take responsibility for a territory. As Farhi put it, “If a terrorist infiltrates that area, there’s a company commander whose name is on it. </a:t>
            </a:r>
            <a:r>
              <a:rPr lang="en-GB" sz="1800" u="sng" dirty="0">
                <a:effectLst/>
                <a:latin typeface="Calibri" panose="020F0502020204030204" pitchFamily="34" charset="0"/>
                <a:ea typeface="Calibri" panose="020F0502020204030204" pitchFamily="34" charset="0"/>
                <a:cs typeface="Times New Roman" panose="02020603050405020304" pitchFamily="18" charset="0"/>
              </a:rPr>
              <a:t>Tell me how many twenty-three-year-olds elsewhere in the world live with that kind of pressure.”</a:t>
            </a:r>
          </a:p>
          <a:p>
            <a:pPr algn="just"/>
            <a:endParaRPr lang="en-GB" dirty="0">
              <a:ea typeface="Calibri" panose="020F0502020204030204" pitchFamily="34" charset="0"/>
              <a:cs typeface="+mj-cs"/>
            </a:endParaRPr>
          </a:p>
          <a:p>
            <a:pPr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Farhi illustrated a fairly typical challenge facing these twenty-three- year-olds. During an operation in the West Bank city of Nablus, one of Farhi’s companies had an injured soldier trapped in a house held by a terrorist. The company commander had three tools at his disposal: an attack dog, his soldiers, and a bulldozer. If he sent the soldiers in, there was a high risk of additional casualties. And if he sent the bulldozer to destroy the house, this would risk harming the injured soldier.</a:t>
            </a:r>
            <a:endParaRPr lang="en-GB" dirty="0">
              <a:ea typeface="Calibri" panose="020F0502020204030204" pitchFamily="34" charset="0"/>
              <a:cs typeface="+mj-cs"/>
            </a:endParaRPr>
          </a:p>
        </p:txBody>
      </p:sp>
    </p:spTree>
    <p:extLst>
      <p:ext uri="{BB962C8B-B14F-4D97-AF65-F5344CB8AC3E}">
        <p14:creationId xmlns:p14="http://schemas.microsoft.com/office/powerpoint/2010/main" val="39702669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t>Conclusions</a:t>
            </a:r>
          </a:p>
        </p:txBody>
      </p:sp>
    </p:spTree>
    <p:extLst>
      <p:ext uri="{BB962C8B-B14F-4D97-AF65-F5344CB8AC3E}">
        <p14:creationId xmlns:p14="http://schemas.microsoft.com/office/powerpoint/2010/main" val="469907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2BEFCF9-803B-48D9-ABE9-F18492E95A4B}"/>
              </a:ext>
            </a:extLst>
          </p:cNvPr>
          <p:cNvSpPr txBox="1"/>
          <p:nvPr/>
        </p:nvSpPr>
        <p:spPr>
          <a:xfrm>
            <a:off x="419878" y="5869155"/>
            <a:ext cx="8304244" cy="646331"/>
          </a:xfrm>
          <a:prstGeom prst="rect">
            <a:avLst/>
          </a:prstGeom>
          <a:noFill/>
        </p:spPr>
        <p:txBody>
          <a:bodyPr wrap="square">
            <a:spAutoFit/>
          </a:bodyPr>
          <a:lstStyle/>
          <a:p>
            <a:pPr algn="ctr"/>
            <a:r>
              <a:rPr lang="en-GB" dirty="0"/>
              <a:t>David </a:t>
            </a:r>
            <a:r>
              <a:rPr lang="en-GB" dirty="0" err="1"/>
              <a:t>Rubinger's</a:t>
            </a:r>
            <a:r>
              <a:rPr lang="en-GB" dirty="0"/>
              <a:t> famous photograph of IDF soldiers after liberating the Kotel</a:t>
            </a:r>
          </a:p>
          <a:p>
            <a:pPr algn="ctr"/>
            <a:r>
              <a:rPr lang="en-GB" dirty="0"/>
              <a:t>(the Western Wall) in June 1967</a:t>
            </a:r>
          </a:p>
        </p:txBody>
      </p:sp>
      <p:pic>
        <p:nvPicPr>
          <p:cNvPr id="63490" name="Picture 2" descr="The iconic Rubinger photo of the three paratroopers at the recaptured Western Wall in June 1967 (Courtesy Rubinger/Knesset Collection)">
            <a:extLst>
              <a:ext uri="{FF2B5EF4-FFF2-40B4-BE49-F238E27FC236}">
                <a16:creationId xmlns:a16="http://schemas.microsoft.com/office/drawing/2014/main" id="{8D3AF408-86BF-4D0C-AE6D-59E03CF640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5"/>
          <a:stretch/>
        </p:blipFill>
        <p:spPr bwMode="auto">
          <a:xfrm>
            <a:off x="228599" y="687747"/>
            <a:ext cx="8686801" cy="493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6926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Conclusions</a:t>
            </a:r>
            <a:endParaRPr lang="en-GB" b="1" dirty="0"/>
          </a:p>
        </p:txBody>
      </p:sp>
      <p:sp>
        <p:nvSpPr>
          <p:cNvPr id="3" name="TextBox 2">
            <a:extLst>
              <a:ext uri="{FF2B5EF4-FFF2-40B4-BE49-F238E27FC236}">
                <a16:creationId xmlns:a16="http://schemas.microsoft.com/office/drawing/2014/main" id="{D0713F57-2A1A-41BA-9593-7349C910214C}"/>
              </a:ext>
            </a:extLst>
          </p:cNvPr>
          <p:cNvSpPr txBox="1"/>
          <p:nvPr/>
        </p:nvSpPr>
        <p:spPr>
          <a:xfrm>
            <a:off x="682947" y="1758709"/>
            <a:ext cx="7742596" cy="2462213"/>
          </a:xfrm>
          <a:prstGeom prst="rect">
            <a:avLst/>
          </a:prstGeom>
          <a:noFill/>
        </p:spPr>
        <p:txBody>
          <a:bodyPr wrap="square" rtlCol="0">
            <a:spAutoFit/>
          </a:bodyPr>
          <a:lstStyle/>
          <a:p>
            <a:pPr algn="just"/>
            <a:r>
              <a:rPr lang="en-GB" sz="2200" i="1" dirty="0">
                <a:effectLst/>
                <a:ea typeface="Calibri" panose="020F0502020204030204" pitchFamily="34" charset="0"/>
                <a:cs typeface="Arial" panose="020B0604020202020204" pitchFamily="34" charset="0"/>
              </a:rPr>
              <a:t>If the statistics are right, the Jews constitute but one quarter of one percent of the human race. It suggests a nebulous puff of star dust lost in the blaze of the Milky Way. Properly, the Jew ought hardly to be heard of, but he is heard of, has always been heard of. He is as prominent on the planet as any other people, and his importance is extravagantly out of proportion to the smallness of his bulk.</a:t>
            </a:r>
          </a:p>
        </p:txBody>
      </p:sp>
      <p:sp>
        <p:nvSpPr>
          <p:cNvPr id="6" name="TextBox 5">
            <a:extLst>
              <a:ext uri="{FF2B5EF4-FFF2-40B4-BE49-F238E27FC236}">
                <a16:creationId xmlns:a16="http://schemas.microsoft.com/office/drawing/2014/main" id="{53875A58-3E2F-4B69-ADF8-363E10799D9F}"/>
              </a:ext>
            </a:extLst>
          </p:cNvPr>
          <p:cNvSpPr txBox="1"/>
          <p:nvPr/>
        </p:nvSpPr>
        <p:spPr>
          <a:xfrm>
            <a:off x="304922" y="1096989"/>
            <a:ext cx="485191" cy="1323439"/>
          </a:xfrm>
          <a:prstGeom prst="rect">
            <a:avLst/>
          </a:prstGeom>
          <a:noFill/>
        </p:spPr>
        <p:txBody>
          <a:bodyPr wrap="square" rtlCol="0">
            <a:spAutoFit/>
          </a:bodyPr>
          <a:lstStyle/>
          <a:p>
            <a:pPr algn="just"/>
            <a:r>
              <a:rPr lang="en-GB" sz="8000" dirty="0">
                <a:effectLst/>
                <a:latin typeface="Garamond" panose="02020404030301010803" pitchFamily="18" charset="0"/>
                <a:ea typeface="Calibri" panose="020F0502020204030204" pitchFamily="34" charset="0"/>
                <a:cs typeface="Arial" panose="020B0604020202020204" pitchFamily="34" charset="0"/>
              </a:rPr>
              <a:t>“</a:t>
            </a:r>
            <a:endParaRPr lang="en-GB" sz="8000" b="1" dirty="0">
              <a:effectLst/>
              <a:latin typeface="Garamond" panose="02020404030301010803" pitchFamily="18"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8870E43C-B4FF-4496-A9B1-AC06A6DC4534}"/>
              </a:ext>
            </a:extLst>
          </p:cNvPr>
          <p:cNvSpPr txBox="1"/>
          <p:nvPr/>
        </p:nvSpPr>
        <p:spPr>
          <a:xfrm>
            <a:off x="682947" y="5763408"/>
            <a:ext cx="7528264" cy="430887"/>
          </a:xfrm>
          <a:prstGeom prst="rect">
            <a:avLst/>
          </a:prstGeom>
          <a:noFill/>
        </p:spPr>
        <p:txBody>
          <a:bodyPr wrap="square" rtlCol="0">
            <a:spAutoFit/>
          </a:bodyPr>
          <a:lstStyle/>
          <a:p>
            <a:pPr algn="just"/>
            <a:r>
              <a:rPr lang="en-GB" sz="2200" dirty="0">
                <a:effectLst/>
                <a:ea typeface="Calibri" panose="020F0502020204030204" pitchFamily="34" charset="0"/>
                <a:cs typeface="Arial" panose="020B0604020202020204" pitchFamily="34" charset="0"/>
              </a:rPr>
              <a:t>Mark Twain, September 1897</a:t>
            </a:r>
            <a:endParaRPr lang="en-GB" sz="2200" b="1"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102728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Conclusions</a:t>
            </a:r>
            <a:endParaRPr lang="en-GB" b="1" dirty="0"/>
          </a:p>
        </p:txBody>
      </p:sp>
      <p:sp>
        <p:nvSpPr>
          <p:cNvPr id="3" name="TextBox 2">
            <a:extLst>
              <a:ext uri="{FF2B5EF4-FFF2-40B4-BE49-F238E27FC236}">
                <a16:creationId xmlns:a16="http://schemas.microsoft.com/office/drawing/2014/main" id="{D0713F57-2A1A-41BA-9593-7349C910214C}"/>
              </a:ext>
            </a:extLst>
          </p:cNvPr>
          <p:cNvSpPr txBox="1"/>
          <p:nvPr/>
        </p:nvSpPr>
        <p:spPr>
          <a:xfrm>
            <a:off x="682947" y="1758709"/>
            <a:ext cx="7742596" cy="3816429"/>
          </a:xfrm>
          <a:prstGeom prst="rect">
            <a:avLst/>
          </a:prstGeom>
          <a:noFill/>
        </p:spPr>
        <p:txBody>
          <a:bodyPr wrap="square" rtlCol="0">
            <a:spAutoFit/>
          </a:bodyPr>
          <a:lstStyle/>
          <a:p>
            <a:pPr algn="just"/>
            <a:r>
              <a:rPr lang="en-GB" sz="2200" i="1" dirty="0">
                <a:effectLst/>
                <a:ea typeface="Calibri" panose="020F0502020204030204" pitchFamily="34" charset="0"/>
                <a:cs typeface="Arial" panose="020B0604020202020204" pitchFamily="34" charset="0"/>
              </a:rPr>
              <a:t>His contributions to the world’s list of great names in literature, science, art, music, finance, medicine and abstruse learning are also very out of proportion to the weakness of his numbers. He has made a marvellous fight in this world in all ages; and has done it with his hands tied behind him. He could be vain of himself and be excused for it. The Egyptians, the Babylonians and the Persians rose, filled the planet with sound and </a:t>
            </a:r>
            <a:r>
              <a:rPr lang="en-GB" sz="2200" i="1" dirty="0" err="1">
                <a:effectLst/>
                <a:ea typeface="Calibri" panose="020F0502020204030204" pitchFamily="34" charset="0"/>
                <a:cs typeface="Arial" panose="020B0604020202020204" pitchFamily="34" charset="0"/>
              </a:rPr>
              <a:t>splendor</a:t>
            </a:r>
            <a:r>
              <a:rPr lang="en-GB" sz="2200" i="1" dirty="0">
                <a:effectLst/>
                <a:ea typeface="Calibri" panose="020F0502020204030204" pitchFamily="34" charset="0"/>
                <a:cs typeface="Arial" panose="020B0604020202020204" pitchFamily="34" charset="0"/>
              </a:rPr>
              <a:t>, then faded to dream-stuff and passed away; the Greeks and Romans followed and made a vast noise, and they were gone; other people have sprung up and held their torch high for a time but it burned out, and they sit in twilight now, and have vanished.</a:t>
            </a:r>
          </a:p>
        </p:txBody>
      </p:sp>
      <p:sp>
        <p:nvSpPr>
          <p:cNvPr id="5" name="TextBox 4">
            <a:extLst>
              <a:ext uri="{FF2B5EF4-FFF2-40B4-BE49-F238E27FC236}">
                <a16:creationId xmlns:a16="http://schemas.microsoft.com/office/drawing/2014/main" id="{22075C20-F131-42DF-8256-2B09021256FC}"/>
              </a:ext>
            </a:extLst>
          </p:cNvPr>
          <p:cNvSpPr txBox="1"/>
          <p:nvPr/>
        </p:nvSpPr>
        <p:spPr>
          <a:xfrm>
            <a:off x="682947" y="5763408"/>
            <a:ext cx="7528264" cy="430887"/>
          </a:xfrm>
          <a:prstGeom prst="rect">
            <a:avLst/>
          </a:prstGeom>
          <a:noFill/>
        </p:spPr>
        <p:txBody>
          <a:bodyPr wrap="square" rtlCol="0">
            <a:spAutoFit/>
          </a:bodyPr>
          <a:lstStyle/>
          <a:p>
            <a:pPr algn="just"/>
            <a:r>
              <a:rPr lang="en-GB" sz="2200" dirty="0">
                <a:effectLst/>
                <a:ea typeface="Calibri" panose="020F0502020204030204" pitchFamily="34" charset="0"/>
                <a:cs typeface="Arial" panose="020B0604020202020204" pitchFamily="34" charset="0"/>
              </a:rPr>
              <a:t>Mark Twain, September 1897</a:t>
            </a:r>
            <a:endParaRPr lang="en-GB" sz="2200" b="1"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2333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sz="4400" b="1" dirty="0"/>
              <a:t>Conclusions</a:t>
            </a:r>
            <a:endParaRPr lang="en-GB" b="1" dirty="0"/>
          </a:p>
        </p:txBody>
      </p:sp>
      <p:sp>
        <p:nvSpPr>
          <p:cNvPr id="3" name="TextBox 2">
            <a:extLst>
              <a:ext uri="{FF2B5EF4-FFF2-40B4-BE49-F238E27FC236}">
                <a16:creationId xmlns:a16="http://schemas.microsoft.com/office/drawing/2014/main" id="{D0713F57-2A1A-41BA-9593-7349C910214C}"/>
              </a:ext>
            </a:extLst>
          </p:cNvPr>
          <p:cNvSpPr txBox="1"/>
          <p:nvPr/>
        </p:nvSpPr>
        <p:spPr>
          <a:xfrm>
            <a:off x="682947" y="1758709"/>
            <a:ext cx="7742596" cy="2123658"/>
          </a:xfrm>
          <a:prstGeom prst="rect">
            <a:avLst/>
          </a:prstGeom>
          <a:noFill/>
        </p:spPr>
        <p:txBody>
          <a:bodyPr wrap="square" rtlCol="0">
            <a:spAutoFit/>
          </a:bodyPr>
          <a:lstStyle/>
          <a:p>
            <a:pPr algn="just"/>
            <a:r>
              <a:rPr lang="en-GB" sz="2200" i="1" dirty="0">
                <a:effectLst/>
                <a:ea typeface="Calibri" panose="020F0502020204030204" pitchFamily="34" charset="0"/>
                <a:cs typeface="Arial" panose="020B0604020202020204" pitchFamily="34" charset="0"/>
              </a:rPr>
              <a:t>The Jew saw them all, survived them all, and is now what he always was, exhibiting no decadence, no infirmities, of age, no weakening of his parts, no slowing of his energies, no dulling of his alert but aggressive mind. All things are mortal but the Jews; all other forces pass, but he remains. What is the secret of his immortality?</a:t>
            </a:r>
          </a:p>
        </p:txBody>
      </p:sp>
      <p:sp>
        <p:nvSpPr>
          <p:cNvPr id="7" name="TextBox 6">
            <a:extLst>
              <a:ext uri="{FF2B5EF4-FFF2-40B4-BE49-F238E27FC236}">
                <a16:creationId xmlns:a16="http://schemas.microsoft.com/office/drawing/2014/main" id="{FF7D93CA-FFE8-4F29-9BCD-37F5BFF18657}"/>
              </a:ext>
            </a:extLst>
          </p:cNvPr>
          <p:cNvSpPr txBox="1"/>
          <p:nvPr/>
        </p:nvSpPr>
        <p:spPr>
          <a:xfrm>
            <a:off x="8318377" y="3103375"/>
            <a:ext cx="485191" cy="1323439"/>
          </a:xfrm>
          <a:prstGeom prst="rect">
            <a:avLst/>
          </a:prstGeom>
          <a:noFill/>
        </p:spPr>
        <p:txBody>
          <a:bodyPr wrap="square" rtlCol="0">
            <a:spAutoFit/>
          </a:bodyPr>
          <a:lstStyle/>
          <a:p>
            <a:pPr algn="just"/>
            <a:r>
              <a:rPr lang="en-GB" sz="8000" dirty="0">
                <a:effectLst/>
                <a:latin typeface="Garamond" panose="02020404030301010803" pitchFamily="18" charset="0"/>
                <a:ea typeface="Calibri" panose="020F0502020204030204" pitchFamily="34" charset="0"/>
                <a:cs typeface="Arial" panose="020B0604020202020204" pitchFamily="34" charset="0"/>
              </a:rPr>
              <a:t>”</a:t>
            </a:r>
            <a:endParaRPr lang="en-GB" sz="8000" b="1" dirty="0">
              <a:effectLst/>
              <a:latin typeface="Garamond" panose="02020404030301010803" pitchFamily="18"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69D12D58-24F5-40FC-A3B0-753366352593}"/>
              </a:ext>
            </a:extLst>
          </p:cNvPr>
          <p:cNvSpPr txBox="1"/>
          <p:nvPr/>
        </p:nvSpPr>
        <p:spPr>
          <a:xfrm>
            <a:off x="682947" y="5763408"/>
            <a:ext cx="7528264" cy="430887"/>
          </a:xfrm>
          <a:prstGeom prst="rect">
            <a:avLst/>
          </a:prstGeom>
          <a:noFill/>
        </p:spPr>
        <p:txBody>
          <a:bodyPr wrap="square" rtlCol="0">
            <a:spAutoFit/>
          </a:bodyPr>
          <a:lstStyle/>
          <a:p>
            <a:pPr algn="just"/>
            <a:r>
              <a:rPr lang="en-GB" sz="2200" dirty="0">
                <a:effectLst/>
                <a:ea typeface="Calibri" panose="020F0502020204030204" pitchFamily="34" charset="0"/>
                <a:cs typeface="Arial" panose="020B0604020202020204" pitchFamily="34" charset="0"/>
              </a:rPr>
              <a:t>Mark Twain, September 1897</a:t>
            </a:r>
            <a:endParaRPr lang="en-GB" sz="2200" b="1"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035363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09FCF8-4766-4437-91C5-BBEA6E308737}"/>
              </a:ext>
            </a:extLst>
          </p:cNvPr>
          <p:cNvSpPr txBox="1"/>
          <p:nvPr/>
        </p:nvSpPr>
        <p:spPr>
          <a:xfrm>
            <a:off x="2127380" y="866341"/>
            <a:ext cx="4889240" cy="4174129"/>
          </a:xfrm>
          <a:prstGeom prst="rect">
            <a:avLst/>
          </a:prstGeom>
          <a:solidFill>
            <a:srgbClr val="D8F198"/>
          </a:solidFill>
        </p:spPr>
        <p:txBody>
          <a:bodyPr wrap="square" lIns="360000" tIns="360000" rIns="360000" bIns="360000" rtlCol="0">
            <a:spAutoFit/>
          </a:bodyPr>
          <a:lstStyle/>
          <a:p>
            <a:r>
              <a:rPr lang="en-GB" sz="3200" b="1" dirty="0"/>
              <a:t>CUSTODIANS OF THE</a:t>
            </a:r>
          </a:p>
          <a:p>
            <a:r>
              <a:rPr lang="en-GB" sz="3200" b="1" dirty="0"/>
              <a:t>WORLD: JUDAISM AND</a:t>
            </a:r>
          </a:p>
          <a:p>
            <a:r>
              <a:rPr lang="en-GB" sz="3200" b="1" dirty="0"/>
              <a:t>THE ENVIRONMENT</a:t>
            </a:r>
          </a:p>
          <a:p>
            <a:r>
              <a:rPr lang="en-GB" sz="2400" b="1" dirty="0"/>
              <a:t>8PM ON</a:t>
            </a:r>
          </a:p>
          <a:p>
            <a:r>
              <a:rPr lang="en-GB" sz="2400" b="1" dirty="0"/>
              <a:t>SUNDAY 6TH JUNE</a:t>
            </a:r>
          </a:p>
          <a:p>
            <a:endParaRPr lang="en-GB" sz="2000" dirty="0"/>
          </a:p>
          <a:p>
            <a:r>
              <a:rPr lang="en-GB" sz="2000" dirty="0"/>
              <a:t>What does the Torah teach us about caring for our environment?</a:t>
            </a:r>
          </a:p>
          <a:p>
            <a:r>
              <a:rPr lang="en-GB" sz="2000" dirty="0"/>
              <a:t>Can we still use disposables?</a:t>
            </a:r>
          </a:p>
        </p:txBody>
      </p:sp>
    </p:spTree>
    <p:extLst>
      <p:ext uri="{BB962C8B-B14F-4D97-AF65-F5344CB8AC3E}">
        <p14:creationId xmlns:p14="http://schemas.microsoft.com/office/powerpoint/2010/main" val="22110035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FB6254C-DAD8-4ACC-9F72-9D5636934A64}"/>
              </a:ext>
            </a:extLst>
          </p:cNvPr>
          <p:cNvSpPr txBox="1"/>
          <p:nvPr/>
        </p:nvSpPr>
        <p:spPr>
          <a:xfrm>
            <a:off x="590310" y="3634321"/>
            <a:ext cx="7963380" cy="2123658"/>
          </a:xfrm>
          <a:prstGeom prst="rect">
            <a:avLst/>
          </a:prstGeom>
          <a:noFill/>
        </p:spPr>
        <p:txBody>
          <a:bodyPr wrap="square">
            <a:spAutoFit/>
          </a:bodyPr>
          <a:lstStyle/>
          <a:p>
            <a:pPr algn="ctr"/>
            <a:r>
              <a:rPr lang="en-GB" sz="4400" dirty="0"/>
              <a:t>rabbi@newwestend.org.uk</a:t>
            </a:r>
          </a:p>
          <a:p>
            <a:pPr algn="ctr"/>
            <a:r>
              <a:rPr lang="en-GB" sz="4400" dirty="0"/>
              <a:t>07531 326289</a:t>
            </a:r>
          </a:p>
          <a:p>
            <a:pPr algn="ctr"/>
            <a:r>
              <a:rPr lang="en-GB" sz="4400" dirty="0"/>
              <a:t>@moshefreedman</a:t>
            </a:r>
            <a:endParaRPr lang="en-GB" sz="5400" dirty="0"/>
          </a:p>
        </p:txBody>
      </p:sp>
      <p:sp>
        <p:nvSpPr>
          <p:cNvPr id="3" name="Title 1">
            <a:extLst>
              <a:ext uri="{FF2B5EF4-FFF2-40B4-BE49-F238E27FC236}">
                <a16:creationId xmlns:a16="http://schemas.microsoft.com/office/drawing/2014/main" id="{C253A8CC-D29E-4AB7-ABFD-A80F7F21BC48}"/>
              </a:ext>
            </a:extLst>
          </p:cNvPr>
          <p:cNvSpPr txBox="1">
            <a:spLocks/>
          </p:cNvSpPr>
          <p:nvPr/>
        </p:nvSpPr>
        <p:spPr>
          <a:xfrm>
            <a:off x="628650" y="1400537"/>
            <a:ext cx="7886700" cy="1823143"/>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800" b="1" dirty="0"/>
              <a:t>Thank You</a:t>
            </a:r>
          </a:p>
        </p:txBody>
      </p:sp>
    </p:spTree>
    <p:extLst>
      <p:ext uri="{BB962C8B-B14F-4D97-AF65-F5344CB8AC3E}">
        <p14:creationId xmlns:p14="http://schemas.microsoft.com/office/powerpoint/2010/main" val="2025195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D841-AE3F-4FC6-9C04-9E29ACCA1E05}"/>
              </a:ext>
            </a:extLst>
          </p:cNvPr>
          <p:cNvSpPr>
            <a:spLocks noGrp="1"/>
          </p:cNvSpPr>
          <p:nvPr>
            <p:ph type="title"/>
          </p:nvPr>
        </p:nvSpPr>
        <p:spPr/>
        <p:txBody>
          <a:bodyPr/>
          <a:lstStyle/>
          <a:p>
            <a:pPr algn="ctr"/>
            <a:r>
              <a:rPr lang="en-GB" b="1" dirty="0"/>
              <a:t>The Military Factor</a:t>
            </a:r>
            <a:endParaRPr lang="en-GB" sz="4400" b="1" dirty="0"/>
          </a:p>
        </p:txBody>
      </p:sp>
      <p:sp>
        <p:nvSpPr>
          <p:cNvPr id="4" name="TextBox 3">
            <a:extLst>
              <a:ext uri="{FF2B5EF4-FFF2-40B4-BE49-F238E27FC236}">
                <a16:creationId xmlns:a16="http://schemas.microsoft.com/office/drawing/2014/main" id="{CD17F7DB-13DB-47E9-AF71-514E06902809}"/>
              </a:ext>
            </a:extLst>
          </p:cNvPr>
          <p:cNvSpPr txBox="1"/>
          <p:nvPr/>
        </p:nvSpPr>
        <p:spPr>
          <a:xfrm>
            <a:off x="328474" y="1473697"/>
            <a:ext cx="8451542" cy="5078313"/>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Throughout much of the standoff, the company commander was on his own. Farhi could have tried to take charge from afar, but he knew he had to give his subordinate latitude: </a:t>
            </a:r>
            <a:r>
              <a:rPr lang="en-GB" sz="1800" u="sng" dirty="0">
                <a:effectLst/>
                <a:latin typeface="Calibri" panose="020F0502020204030204" pitchFamily="34" charset="0"/>
                <a:ea typeface="Calibri" panose="020F0502020204030204" pitchFamily="34" charset="0"/>
                <a:cs typeface="Times New Roman" panose="02020603050405020304" pitchFamily="18" charset="0"/>
              </a:rPr>
              <a:t>“There were an infinite number of dilemmas there for the commander. And there wasn’t a textbook solution.” </a:t>
            </a:r>
            <a:r>
              <a:rPr lang="en-GB" sz="1800" dirty="0">
                <a:effectLst/>
                <a:latin typeface="Calibri" panose="020F0502020204030204" pitchFamily="34" charset="0"/>
                <a:ea typeface="Calibri" panose="020F0502020204030204" pitchFamily="34" charset="0"/>
                <a:cs typeface="Times New Roman" panose="02020603050405020304" pitchFamily="18" charset="0"/>
              </a:rPr>
              <a:t>The soldiers managed to rescue the injured soldier, but the terrorist remained inside. The commander knew that the school staff was afraid to evacuate the school, despite the danger, because they did not want to be branded “collaborators” by the terrorists. And he knew that the journalists would not leave the roof of the school, because they didn’t want to miss breaking news. The commander’s solution: empty the school using smoke grenades.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Once the students, teachers, and journalists had been safely evacuated, the commander decided it was safe to send in the bulldozer to drive the terrorist out of the adjacent building. Once the bulldozer began biting into the house, the commander unleashed the dog to neutralize the terrorist. But while the bulldozer was knocking down the house, another terrorist the Israelis didn’t know about came out of the school next door. The soldiers outside shot and killed this second terrorist. The entire operation took four hours. “This twenty-three-year-old commander was alone for most of the four hours until I got there,” Farhi told us.</a:t>
            </a:r>
          </a:p>
        </p:txBody>
      </p:sp>
    </p:spTree>
    <p:extLst>
      <p:ext uri="{BB962C8B-B14F-4D97-AF65-F5344CB8AC3E}">
        <p14:creationId xmlns:p14="http://schemas.microsoft.com/office/powerpoint/2010/main" val="21607103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A4E7F24FCBFC49B8F490173317C61C" ma:contentTypeVersion="13" ma:contentTypeDescription="Create a new document." ma:contentTypeScope="" ma:versionID="ea0785b2707d350b4701aceeb854c994">
  <xsd:schema xmlns:xsd="http://www.w3.org/2001/XMLSchema" xmlns:xs="http://www.w3.org/2001/XMLSchema" xmlns:p="http://schemas.microsoft.com/office/2006/metadata/properties" xmlns:ns3="fb22afe4-b608-40b4-8f26-cbba305061f0" xmlns:ns4="31a8893e-bbf2-4eb6-a967-37fd32bd30e8" targetNamespace="http://schemas.microsoft.com/office/2006/metadata/properties" ma:root="true" ma:fieldsID="81541f30a1b57f6b6a68d181cee3459c" ns3:_="" ns4:_="">
    <xsd:import namespace="fb22afe4-b608-40b4-8f26-cbba305061f0"/>
    <xsd:import namespace="31a8893e-bbf2-4eb6-a967-37fd32bd30e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22afe4-b608-40b4-8f26-cbba305061f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a8893e-bbf2-4eb6-a967-37fd32bd30e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A2E7138-83A0-4053-8541-79723A876E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22afe4-b608-40b4-8f26-cbba305061f0"/>
    <ds:schemaRef ds:uri="31a8893e-bbf2-4eb6-a967-37fd32bd30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828288-9FBA-44A1-A4B7-F55ACADA2ED6}">
  <ds:schemaRefs>
    <ds:schemaRef ds:uri="http://schemas.microsoft.com/sharepoint/v3/contenttype/forms"/>
  </ds:schemaRefs>
</ds:datastoreItem>
</file>

<file path=customXml/itemProps3.xml><?xml version="1.0" encoding="utf-8"?>
<ds:datastoreItem xmlns:ds="http://schemas.openxmlformats.org/officeDocument/2006/customXml" ds:itemID="{7155A5F9-870A-4FC4-AF9A-18EEECE98339}">
  <ds:schemaRefs>
    <ds:schemaRef ds:uri="http://schemas.microsoft.com/office/2006/documentManagement/types"/>
    <ds:schemaRef ds:uri="http://purl.org/dc/terms/"/>
    <ds:schemaRef ds:uri="http://purl.org/dc/elements/1.1/"/>
    <ds:schemaRef ds:uri="http://schemas.openxmlformats.org/package/2006/metadata/core-properties"/>
    <ds:schemaRef ds:uri="31a8893e-bbf2-4eb6-a967-37fd32bd30e8"/>
    <ds:schemaRef ds:uri="http://schemas.microsoft.com/office/infopath/2007/PartnerControls"/>
    <ds:schemaRef ds:uri="http://schemas.microsoft.com/office/2006/metadata/properties"/>
    <ds:schemaRef ds:uri="fb22afe4-b608-40b4-8f26-cbba305061f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5827</TotalTime>
  <Words>7013</Words>
  <Application>Microsoft Office PowerPoint</Application>
  <PresentationFormat>On-screen Show (4:3)</PresentationFormat>
  <Paragraphs>457</Paragraphs>
  <Slides>86</Slides>
  <Notes>86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86</vt:i4>
      </vt:variant>
    </vt:vector>
  </HeadingPairs>
  <TitlesOfParts>
    <vt:vector size="96" baseType="lpstr">
      <vt:lpstr>Arial</vt:lpstr>
      <vt:lpstr>Arial</vt:lpstr>
      <vt:lpstr>Calibri</vt:lpstr>
      <vt:lpstr>Calibri Light</vt:lpstr>
      <vt:lpstr>Garamond</vt:lpstr>
      <vt:lpstr>Mongolian Baiti</vt:lpstr>
      <vt:lpstr>ReithSans</vt:lpstr>
      <vt:lpstr>sbl_hebrew</vt:lpstr>
      <vt:lpstr>Times New Roman</vt:lpstr>
      <vt:lpstr>Office Theme</vt:lpstr>
      <vt:lpstr>Start-up Nation: Israel's Contribution to Science and Technology </vt:lpstr>
      <vt:lpstr>PowerPoint Presentation</vt:lpstr>
      <vt:lpstr>PowerPoint Presentation</vt:lpstr>
      <vt:lpstr>PowerPoint Presentation</vt:lpstr>
      <vt:lpstr>PowerPoint Presentation</vt:lpstr>
      <vt:lpstr>The Military Factor</vt:lpstr>
      <vt:lpstr>The Military Factor</vt:lpstr>
      <vt:lpstr>The Military Factor</vt:lpstr>
      <vt:lpstr>The Military Factor</vt:lpstr>
      <vt:lpstr>The Military Factor</vt:lpstr>
      <vt:lpstr>The Military Factor</vt:lpstr>
      <vt:lpstr>PowerPoint Presentation</vt:lpstr>
      <vt:lpstr>PowerPoint Presentation</vt:lpstr>
      <vt:lpstr>PowerPoint Presentation</vt:lpstr>
      <vt:lpstr>PowerPoint Presentation</vt:lpstr>
      <vt:lpstr>PowerPoint Presentation</vt:lpstr>
      <vt:lpstr>PowerPoint Presentation</vt:lpstr>
      <vt:lpstr>Immigration Nation</vt:lpstr>
      <vt:lpstr>Immigration Nation</vt:lpstr>
      <vt:lpstr>Immigration Nation</vt:lpstr>
      <vt:lpstr>Immigration Nation</vt:lpstr>
      <vt:lpstr>PowerPoint Presentation</vt:lpstr>
      <vt:lpstr>Chutzpah</vt:lpstr>
      <vt:lpstr>Chutzpah</vt:lpstr>
      <vt:lpstr>Chutzpah</vt:lpstr>
      <vt:lpstr>Chutzpah</vt:lpstr>
      <vt:lpstr>Chutzpah</vt:lpstr>
      <vt:lpstr>PowerPoint Presentation</vt:lpstr>
      <vt:lpstr>Jewish Mindsets in Innovation</vt:lpstr>
      <vt:lpstr>PowerPoint Presentation</vt:lpstr>
      <vt:lpstr>Focus, Passion and Grit</vt:lpstr>
      <vt:lpstr>Focus, Passion and Grit</vt:lpstr>
      <vt:lpstr>Focus, Passion and Grit</vt:lpstr>
      <vt:lpstr>Focus, Passion and Grit</vt:lpstr>
      <vt:lpstr>Focus, Passion and Grit</vt:lpstr>
      <vt:lpstr>Focus, Passion and Grit</vt:lpstr>
      <vt:lpstr>Focus, Passion and Grit</vt:lpstr>
      <vt:lpstr>Focus, Passion and Grit</vt:lpstr>
      <vt:lpstr>Focus, Passion and Grit</vt:lpstr>
      <vt:lpstr>Focus, Passion and Grit</vt:lpstr>
      <vt:lpstr>Focus, Passion and Grit</vt:lpstr>
      <vt:lpstr>PowerPoint Presentation</vt:lpstr>
      <vt:lpstr>Optimism and Hope</vt:lpstr>
      <vt:lpstr>Optimism and Hope</vt:lpstr>
      <vt:lpstr>Optimism and Hope</vt:lpstr>
      <vt:lpstr>Optimism and Hope</vt:lpstr>
      <vt:lpstr>Optimism and Hope</vt:lpstr>
      <vt:lpstr>Optimism and Hope</vt:lpstr>
      <vt:lpstr>Optimism and Hope</vt:lpstr>
      <vt:lpstr>PowerPoint Presentation</vt:lpstr>
      <vt:lpstr>Listening and Collaboration</vt:lpstr>
      <vt:lpstr>PowerPoint Presentation</vt:lpstr>
      <vt:lpstr>Creativity</vt:lpstr>
      <vt:lpstr>Creativity</vt:lpstr>
      <vt:lpstr>Creativity</vt:lpstr>
      <vt:lpstr>Creativity</vt:lpstr>
      <vt:lpstr>Creativity</vt:lpstr>
      <vt:lpstr>Creativity</vt:lpstr>
      <vt:lpstr>Creativity</vt:lpstr>
      <vt:lpstr>PowerPoint Presentation</vt:lpstr>
      <vt:lpstr>Patience</vt:lpstr>
      <vt:lpstr>Patience</vt:lpstr>
      <vt:lpstr>Patience</vt:lpstr>
      <vt:lpstr>PowerPoint Presentation</vt:lpstr>
      <vt:lpstr>Failure is Educative</vt:lpstr>
      <vt:lpstr>Failure is Educative</vt:lpstr>
      <vt:lpstr>PowerPoint Presentation</vt:lpstr>
      <vt:lpstr>Stay Lean</vt:lpstr>
      <vt:lpstr>PowerPoint Presentation</vt:lpstr>
      <vt:lpstr>Israeli Success Stories</vt:lpstr>
      <vt:lpstr>Israeli Success Stories</vt:lpstr>
      <vt:lpstr>Israeli Success Stories</vt:lpstr>
      <vt:lpstr>Israeli Success Stories</vt:lpstr>
      <vt:lpstr>Israeli Success Stories</vt:lpstr>
      <vt:lpstr>Israeli Success Stories</vt:lpstr>
      <vt:lpstr>Israeli Success Stories</vt:lpstr>
      <vt:lpstr>Israeli Success Stories</vt:lpstr>
      <vt:lpstr>Israeli Success Stories</vt:lpstr>
      <vt:lpstr>Israeli Success Stories</vt:lpstr>
      <vt:lpstr>PowerPoint Presentation</vt:lpstr>
      <vt:lpstr>PowerPoint Presentation</vt:lpstr>
      <vt:lpstr>Conclusions</vt:lpstr>
      <vt:lpstr>Conclusions</vt:lpstr>
      <vt:lpstr>Conclusions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Ethics of Triage and Vaccine Prioritisation</dc:title>
  <dc:creator>Moshe Freedman</dc:creator>
  <cp:lastModifiedBy>Moshe Freedman</cp:lastModifiedBy>
  <cp:revision>53</cp:revision>
  <cp:lastPrinted>2021-05-09T18:34:42Z</cp:lastPrinted>
  <dcterms:created xsi:type="dcterms:W3CDTF">2021-01-04T13:08:14Z</dcterms:created>
  <dcterms:modified xsi:type="dcterms:W3CDTF">2021-05-10T08:31:28Z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0x010100B1A4E7F24FCBFC49B8F490173317C61C</vt:lpwstr>
  </property>
</Properties>
</file>